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60" r:id="rId4"/>
    <p:sldId id="275" r:id="rId5"/>
    <p:sldId id="276" r:id="rId6"/>
    <p:sldId id="317" r:id="rId7"/>
    <p:sldId id="304" r:id="rId8"/>
    <p:sldId id="319" r:id="rId9"/>
    <p:sldId id="313" r:id="rId10"/>
    <p:sldId id="314" r:id="rId11"/>
    <p:sldId id="320" r:id="rId12"/>
    <p:sldId id="328" r:id="rId13"/>
    <p:sldId id="312" r:id="rId14"/>
    <p:sldId id="263" r:id="rId15"/>
    <p:sldId id="321" r:id="rId16"/>
    <p:sldId id="329" r:id="rId17"/>
    <p:sldId id="323" r:id="rId18"/>
    <p:sldId id="330" r:id="rId19"/>
    <p:sldId id="315" r:id="rId20"/>
    <p:sldId id="326"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8"/>
    <p:restoredTop sz="62415"/>
  </p:normalViewPr>
  <p:slideViewPr>
    <p:cSldViewPr snapToGrid="0" snapToObjects="1">
      <p:cViewPr varScale="1">
        <p:scale>
          <a:sx n="43" d="100"/>
          <a:sy n="43" d="100"/>
        </p:scale>
        <p:origin x="11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B4C8C-94D4-0340-BC4D-80B3D636BE28}" type="datetimeFigureOut">
              <a:rPr lang="en-US" smtClean="0"/>
              <a:t>8/9/23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00998-4E4F-004C-BD7D-02A07EAE382E}" type="slidenum">
              <a:rPr lang="en-US" smtClean="0"/>
              <a:t>‹#›</a:t>
            </a:fld>
            <a:endParaRPr lang="en-US" dirty="0"/>
          </a:p>
        </p:txBody>
      </p:sp>
    </p:spTree>
    <p:extLst>
      <p:ext uri="{BB962C8B-B14F-4D97-AF65-F5344CB8AC3E}">
        <p14:creationId xmlns:p14="http://schemas.microsoft.com/office/powerpoint/2010/main" val="40676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Visceral labour pain occurs during the early first stage and the second stage of childbirth. With each uterine contraction, pressure is transmitted to the cervix causing stretching and distension and activating excitatory nocioceptive afferents. These afferents innervate the endocervix and lower segment from T10 – L1. </a:t>
            </a:r>
            <a:endParaRPr lang="en-US" dirty="0"/>
          </a:p>
          <a:p>
            <a:endParaRPr lang="en-US" dirty="0"/>
          </a:p>
          <a:p>
            <a:r>
              <a:rPr lang="en-US" sz="1200" b="1" i="1" kern="1200" dirty="0">
                <a:solidFill>
                  <a:schemeClr val="tx1"/>
                </a:solidFill>
                <a:effectLst/>
                <a:latin typeface="+mn-lt"/>
                <a:ea typeface="+mn-ea"/>
                <a:cs typeface="+mn-cs"/>
              </a:rPr>
              <a:t>Somatic pain </a:t>
            </a:r>
            <a:endParaRPr lang="en-US" dirty="0"/>
          </a:p>
          <a:p>
            <a:r>
              <a:rPr lang="en-US" sz="1200" kern="1200" dirty="0">
                <a:solidFill>
                  <a:schemeClr val="tx1"/>
                </a:solidFill>
                <a:effectLst/>
                <a:latin typeface="+mn-lt"/>
                <a:ea typeface="+mn-ea"/>
                <a:cs typeface="+mn-cs"/>
              </a:rPr>
              <a:t>This occurs in addition to the visceral pain described above, in the late first stage of labour and also in the second stage. It arises due to afferents that innervate the vaginal surface of the cervix, perineum and vagina and occurs as a result of stretching, distension, ischaemia and injury (tearing or iatrogenic) of the pelvic floor, perineum and vagina. It manifests during descent of the foetus and during this active stage, the uterus contracts more intensely in a rhythmic and regular manner. </a:t>
            </a:r>
            <a:endParaRPr lang="en-US" dirty="0"/>
          </a:p>
          <a:p>
            <a:r>
              <a:rPr lang="en-US" sz="1200" kern="1200" dirty="0">
                <a:solidFill>
                  <a:schemeClr val="tx1"/>
                </a:solidFill>
                <a:effectLst/>
                <a:latin typeface="+mn-lt"/>
                <a:ea typeface="+mn-ea"/>
                <a:cs typeface="+mn-cs"/>
              </a:rPr>
              <a:t>The intensity of labour pain increases with greater cervical dilatation and correlates well with the intensity, duration and frequency of uterine contractions. </a:t>
            </a:r>
            <a:endParaRPr lang="en-US" dirty="0"/>
          </a:p>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4</a:t>
            </a:fld>
            <a:endParaRPr lang="en-US" dirty="0"/>
          </a:p>
        </p:txBody>
      </p:sp>
    </p:spTree>
    <p:extLst>
      <p:ext uri="{BB962C8B-B14F-4D97-AF65-F5344CB8AC3E}">
        <p14:creationId xmlns:p14="http://schemas.microsoft.com/office/powerpoint/2010/main" val="255895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21</a:t>
            </a:fld>
            <a:endParaRPr lang="en-US" dirty="0"/>
          </a:p>
        </p:txBody>
      </p:sp>
    </p:spTree>
    <p:extLst>
      <p:ext uri="{BB962C8B-B14F-4D97-AF65-F5344CB8AC3E}">
        <p14:creationId xmlns:p14="http://schemas.microsoft.com/office/powerpoint/2010/main" val="159757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Booth, JM Anesthesiology 2016: 2395 procedures: Failiures 6.6% CSE, 11.6% Epidural; more failed catheters recognized within 30min: CSE 48%, Epid 31%</a:t>
            </a:r>
          </a:p>
          <a:p>
            <a:endParaRPr lang="en-US" dirty="0"/>
          </a:p>
          <a:p>
            <a:r>
              <a:rPr lang="en-US" dirty="0"/>
              <a:t>Grodin Anesthesiology 2009: Epidural catheters inserted without obtaining CSF during CSE: 29% replacement rate vs 4% with CSF</a:t>
            </a:r>
          </a:p>
          <a:p>
            <a:endParaRPr lang="en-US" dirty="0"/>
          </a:p>
          <a:p>
            <a:r>
              <a:rPr lang="en-US" dirty="0"/>
              <a:t>Bloom SL Obstet Gynecology 2005: Failure CS anesthesia Epidural 4.3%, CSE 1.7%, Spinal 2.1%</a:t>
            </a:r>
          </a:p>
          <a:p>
            <a:endParaRPr lang="en-US" dirty="0"/>
          </a:p>
          <a:p>
            <a:r>
              <a:rPr lang="en-US" dirty="0"/>
              <a:t>A CSE results in significantly faster onset of pain relief when compared to a traditional epidural [8],</a:t>
            </a:r>
          </a:p>
          <a:p>
            <a:r>
              <a:rPr lang="en-US" dirty="0"/>
              <a:t>and may provide better subsequent labor analgesia with reduced needs for additional physician doses</a:t>
            </a:r>
          </a:p>
          <a:p>
            <a:r>
              <a:rPr lang="en-US" dirty="0"/>
              <a:t>for breakthrough pain [9], fewer unilateral blocks [10], fewer catheter failures [11], and higher maternal</a:t>
            </a:r>
          </a:p>
          <a:p>
            <a:r>
              <a:rPr lang="en-US" dirty="0"/>
              <a:t>satisfaction [12].</a:t>
            </a:r>
          </a:p>
          <a:p>
            <a:r>
              <a:rPr lang="en-US" dirty="0"/>
              <a:t>Booth et al. [11] found a 7% failure rate with CSE compared to 12% with standard labor epidural</a:t>
            </a:r>
          </a:p>
          <a:p>
            <a:r>
              <a:rPr lang="en-US" dirty="0"/>
              <a:t>analgesia. The authors demonstrated that epidural catheter failures were also recognized early (within</a:t>
            </a:r>
          </a:p>
          <a:p>
            <a:r>
              <a:rPr lang="en-US" dirty="0"/>
              <a:t>30 min) more frequently with CSE compared to standard epidural. This lower failure rate with CSE may</a:t>
            </a:r>
          </a:p>
          <a:p>
            <a:r>
              <a:rPr lang="en-US" dirty="0"/>
              <a:t>be due to fewer false losses of resistance, as visualizing cerebrospinal fluid (CSF) in the hub of the spinal</a:t>
            </a:r>
          </a:p>
          <a:p>
            <a:r>
              <a:rPr lang="en-US" dirty="0"/>
              <a:t>needle confirms correct placement. The absence of CSF return during the spinal portion of the CSE</a:t>
            </a:r>
          </a:p>
          <a:p>
            <a:r>
              <a:rPr lang="en-US" dirty="0"/>
              <a:t>results in 29% of epidural catheters requiring subsequent replacement, compared to only 4% if CSF</a:t>
            </a:r>
          </a:p>
          <a:p>
            <a:r>
              <a:rPr lang="en-US" dirty="0"/>
              <a:t>return was confirmed at the time of the procedure [13]. Successfully visualizing CSF with the CSE</a:t>
            </a:r>
          </a:p>
          <a:p>
            <a:r>
              <a:rPr lang="en-US" dirty="0"/>
              <a:t>technique also helps to confirm midline placement and may explain the lower incidence of unilateral</a:t>
            </a:r>
          </a:p>
          <a:p>
            <a:r>
              <a:rPr lang="en-US" dirty="0"/>
              <a:t>anesthesia with the technique relative to a traditional epidural [10]. Better subsequent analgesia with</a:t>
            </a:r>
          </a:p>
          <a:p>
            <a:r>
              <a:rPr lang="en-US" dirty="0"/>
              <a:t>CSE compared to standard epidural may be due to some translocation of epidural solution through the</a:t>
            </a:r>
          </a:p>
          <a:p>
            <a:r>
              <a:rPr lang="en-US" dirty="0"/>
              <a:t>spinal needle puncture site into the dura. Epidural catheters placed as part of a CSE are less likely to fail</a:t>
            </a:r>
          </a:p>
          <a:p>
            <a:r>
              <a:rPr lang="en-US" dirty="0"/>
              <a:t>than standard epidurals both during labor and when attempting conversion from labor analgesia to</a:t>
            </a:r>
          </a:p>
          <a:p>
            <a:r>
              <a:rPr lang="en-US" dirty="0"/>
              <a:t>anesthesia for cesarean delivery (CD) [14,15].</a:t>
            </a:r>
          </a:p>
          <a:p>
            <a:endParaRPr lang="en-US" dirty="0"/>
          </a:p>
          <a:p>
            <a:r>
              <a:rPr lang="en-US" dirty="0"/>
              <a:t>No difference in the need for epidural blood patch was found in a large, retrospective review of over 19,000 women [22]. The</a:t>
            </a:r>
          </a:p>
          <a:p>
            <a:r>
              <a:rPr lang="en-US" dirty="0"/>
              <a:t>theoretical concern that the epidural catheter placed as part of a CSE technique is “untested” and</a:t>
            </a:r>
          </a:p>
          <a:p>
            <a:r>
              <a:rPr lang="en-US" dirty="0"/>
              <a:t>therefore not confirmed to truly be in the epidural space until the intrathecal dose has worn off is likely</a:t>
            </a:r>
          </a:p>
          <a:p>
            <a:r>
              <a:rPr lang="en-US" dirty="0"/>
              <a:t>to be to be unfounded [23]. CSEs are associated with reduced failure rates for labor or CD anesthesia</a:t>
            </a:r>
          </a:p>
          <a:p>
            <a:r>
              <a:rPr lang="en-US" dirty="0"/>
              <a:t>compared to standard epidural [11,15]. The rarity of serious complications such as nerve injury or meningitis makes them difficult to study and to date no evidence exists that these are increased by using a CSE technique [8].</a:t>
            </a:r>
          </a:p>
        </p:txBody>
      </p:sp>
      <p:sp>
        <p:nvSpPr>
          <p:cNvPr id="4" name="Slide Number Placeholder 3"/>
          <p:cNvSpPr>
            <a:spLocks noGrp="1"/>
          </p:cNvSpPr>
          <p:nvPr>
            <p:ph type="sldNum" sz="quarter" idx="5"/>
          </p:nvPr>
        </p:nvSpPr>
        <p:spPr/>
        <p:txBody>
          <a:bodyPr/>
          <a:lstStyle/>
          <a:p>
            <a:fld id="{E4C49441-5379-3F43-A7EA-E7725BF8EB6F}" type="slidenum">
              <a:rPr lang="en-US" smtClean="0"/>
              <a:t>7</a:t>
            </a:fld>
            <a:endParaRPr lang="en-US" dirty="0"/>
          </a:p>
        </p:txBody>
      </p:sp>
    </p:spTree>
    <p:extLst>
      <p:ext uri="{BB962C8B-B14F-4D97-AF65-F5344CB8AC3E}">
        <p14:creationId xmlns:p14="http://schemas.microsoft.com/office/powerpoint/2010/main" val="336671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CEI alone, PCEA was shown to reduce overall local anesthetic doses, reduce the incidence of motor block, decrease the need for subsequent provider-administered top-ups, and improve maternal pain relief and satisfaction [39]. However, better analgesia and further reduced anesthesia provider top-ups can be achieved when a background CEI is added to PCEA compared to using PCEA alone [41].</a:t>
            </a:r>
          </a:p>
          <a:p>
            <a:r>
              <a:rPr lang="en-US" dirty="0"/>
              <a:t>A background infusion added to PCEA can also increase overall local anesthetic consumption, so techniques to optimize background maintenance are important</a:t>
            </a:r>
          </a:p>
          <a:p>
            <a:endParaRPr lang="en-US" dirty="0"/>
          </a:p>
          <a:p>
            <a:r>
              <a:rPr lang="en-US" dirty="0"/>
              <a:t>Programmed intermittent epidural boluses (PIEB) was proposed as a more efficacious technique to</a:t>
            </a:r>
          </a:p>
          <a:p>
            <a:r>
              <a:rPr lang="en-US" dirty="0"/>
              <a:t>maintain labor epidural analgesia compared to CEI and was described for labor analgesia in the early</a:t>
            </a:r>
          </a:p>
          <a:p>
            <a:r>
              <a:rPr lang="en-US" dirty="0"/>
              <a:t>2000s [42]. With PIEB, a programmed epidural infusion device administers automated boluses of</a:t>
            </a:r>
          </a:p>
          <a:p>
            <a:r>
              <a:rPr lang="en-US" dirty="0"/>
              <a:t>epidural solution at set intervals (e.g. every 45e60 min). Proponents of PIEB suggest that the spread of</a:t>
            </a:r>
          </a:p>
          <a:p>
            <a:r>
              <a:rPr lang="en-US" dirty="0"/>
              <a:t>epidural medications after boluses compared to infusions is more uniform in the epidural space [43],</a:t>
            </a:r>
          </a:p>
          <a:p>
            <a:r>
              <a:rPr lang="en-US" dirty="0"/>
              <a:t>Wong et al. [46] prospectively demonstrated that the combination of PIEB and PCEA resulted in</a:t>
            </a:r>
          </a:p>
          <a:p>
            <a:r>
              <a:rPr lang="en-US" dirty="0"/>
              <a:t>reduced local anesthetic consumption, improved satisfaction, and fewer provider top-ups compared to</a:t>
            </a:r>
          </a:p>
          <a:p>
            <a:r>
              <a:rPr lang="en-US" dirty="0"/>
              <a:t>CEI þ PCEA. PIEB þ PCEA compared to CEI þ PCEA has also been shown to decrease maternal motor</a:t>
            </a:r>
          </a:p>
          <a:p>
            <a:r>
              <a:rPr lang="en-US" dirty="0"/>
              <a:t>blockade and rates of instrumental vaginal delivery [47]. Meta-analysis data [48,49] demonstrate that</a:t>
            </a:r>
          </a:p>
          <a:p>
            <a:r>
              <a:rPr lang="en-US" dirty="0"/>
              <a:t>PIEB is associated with decreased local anesthetic usage, improved maternal satisfaction, and less</a:t>
            </a:r>
          </a:p>
          <a:p>
            <a:r>
              <a:rPr lang="en-US" dirty="0"/>
              <a:t>breakthrough pain when compared to CEI (with or without PCEA). Implementation studies after the</a:t>
            </a:r>
          </a:p>
          <a:p>
            <a:r>
              <a:rPr lang="en-US" dirty="0"/>
              <a:t>replacement of CEI þ PCEA with PIEB þ PCEA at various institutions have shown improvements in</a:t>
            </a:r>
          </a:p>
          <a:p>
            <a:r>
              <a:rPr lang="en-US" dirty="0"/>
              <a:t>certain outcomes such as reduced need for clinician top-ups, less incidence of unilateral sensory</a:t>
            </a:r>
          </a:p>
          <a:p>
            <a:r>
              <a:rPr lang="en-US" dirty="0"/>
              <a:t>blockade, higher PCEA demand ratios, and lower peak pain scores [50e52].</a:t>
            </a:r>
          </a:p>
          <a:p>
            <a:r>
              <a:rPr lang="en-US" dirty="0"/>
              <a:t>In summary, the optimal method of maintenance of epidural labor analgesia at present is PCEA with</a:t>
            </a:r>
          </a:p>
          <a:p>
            <a:r>
              <a:rPr lang="en-US" dirty="0"/>
              <a:t>a background PIEB regimen. PIEB provides the baseline level of analgesia irrespective of patient</a:t>
            </a:r>
          </a:p>
          <a:p>
            <a:r>
              <a:rPr lang="en-US" dirty="0"/>
              <a:t>participation, and PCEA allows for a highly individualized approach which can account for variability in</a:t>
            </a:r>
          </a:p>
          <a:p>
            <a:r>
              <a:rPr lang="en-US" dirty="0"/>
              <a:t>women's perceptions of pain, the stage and progress of labor, and differences in patient engagement</a:t>
            </a:r>
          </a:p>
          <a:p>
            <a:r>
              <a:rPr lang="en-US" dirty="0"/>
              <a:t>and preferred degree of analgesia</a:t>
            </a:r>
          </a:p>
          <a:p>
            <a:endParaRPr lang="en-US" dirty="0"/>
          </a:p>
          <a:p>
            <a:r>
              <a:rPr lang="en-US" b="1" dirty="0"/>
              <a:t>psztein Kanczuk et al. [54] found an optimal PIEB time interval</a:t>
            </a:r>
          </a:p>
          <a:p>
            <a:r>
              <a:rPr lang="en-US" b="1" dirty="0"/>
              <a:t>(effective dose interval in 90% of women, ED90) of approximately 40 min using 10 mL PIEB boluses of</a:t>
            </a:r>
          </a:p>
          <a:p>
            <a:r>
              <a:rPr lang="en-US" b="1" dirty="0"/>
              <a:t>0.0625% bupivacaine with 2 mcg/mL of fentanyl. A subsequent study by the same group determined</a:t>
            </a:r>
          </a:p>
          <a:p>
            <a:r>
              <a:rPr lang="en-US" b="1" dirty="0"/>
              <a:t>that the ED90 optimal PIEB bolus volume when using this time interval of 40 min was approximately</a:t>
            </a:r>
          </a:p>
          <a:p>
            <a:r>
              <a:rPr lang="en-US" b="1" dirty="0"/>
              <a:t>11 mL, and that reducing bolus volume below 10 mL resulted in inferior analgesia </a:t>
            </a:r>
          </a:p>
        </p:txBody>
      </p:sp>
      <p:sp>
        <p:nvSpPr>
          <p:cNvPr id="4" name="Slide Number Placeholder 3"/>
          <p:cNvSpPr>
            <a:spLocks noGrp="1"/>
          </p:cNvSpPr>
          <p:nvPr>
            <p:ph type="sldNum" sz="quarter" idx="5"/>
          </p:nvPr>
        </p:nvSpPr>
        <p:spPr/>
        <p:txBody>
          <a:bodyPr/>
          <a:lstStyle/>
          <a:p>
            <a:fld id="{1DA00998-4E4F-004C-BD7D-02A07EAE382E}" type="slidenum">
              <a:rPr lang="en-US" smtClean="0"/>
              <a:t>8</a:t>
            </a:fld>
            <a:endParaRPr lang="en-US" dirty="0"/>
          </a:p>
        </p:txBody>
      </p:sp>
    </p:spTree>
    <p:extLst>
      <p:ext uri="{BB962C8B-B14F-4D97-AF65-F5344CB8AC3E}">
        <p14:creationId xmlns:p14="http://schemas.microsoft.com/office/powerpoint/2010/main" val="425405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Remifentanil has received much attention as the optimal labor pain relief opioid. Remifentanil has a</a:t>
            </a:r>
          </a:p>
          <a:p>
            <a:r>
              <a:rPr lang="en-US" dirty="0"/>
              <a:t>rapid peak analgesic effect &lt;2 min after intravenous administration [77], a short context-sensitive half-</a:t>
            </a:r>
          </a:p>
          <a:p>
            <a:r>
              <a:rPr lang="en-US" dirty="0"/>
              <a:t>life of 2e3 min [78] not dependent on the dose or duration of administration, and no active </a:t>
            </a:r>
            <a:r>
              <a:rPr lang="en-US" dirty="0" err="1"/>
              <a:t>metab</a:t>
            </a:r>
            <a:r>
              <a:rPr lang="en-US" dirty="0"/>
              <a:t>-</a:t>
            </a:r>
          </a:p>
          <a:p>
            <a:r>
              <a:rPr lang="en-US" dirty="0" err="1"/>
              <a:t>olites</a:t>
            </a:r>
            <a:r>
              <a:rPr lang="en-US" dirty="0"/>
              <a:t>. Remifentanil is metabolized by nonspecific plasma </a:t>
            </a:r>
            <a:r>
              <a:rPr lang="en-US" dirty="0" err="1"/>
              <a:t>esterases</a:t>
            </a:r>
            <a:r>
              <a:rPr lang="en-US" dirty="0"/>
              <a:t> independent of renal or hepatic</a:t>
            </a:r>
          </a:p>
          <a:p>
            <a:r>
              <a:rPr lang="en-US" dirty="0"/>
              <a:t>function both in the mother and in the fetus. Its favorable pharmacokinetics make it an attractive</a:t>
            </a:r>
          </a:p>
          <a:p>
            <a:r>
              <a:rPr lang="en-US" dirty="0"/>
              <a:t>choice even in the second stage of labor as the risk of accumulation and neonatal respiratory</a:t>
            </a:r>
          </a:p>
          <a:p>
            <a:r>
              <a:rPr lang="en-US" dirty="0"/>
              <a:t>depression necessitating resuscitation is potentially reduced compared to other opioids such as fen-</a:t>
            </a:r>
          </a:p>
          <a:p>
            <a:r>
              <a:rPr lang="en-US" dirty="0" err="1"/>
              <a:t>tanyl</a:t>
            </a:r>
            <a:r>
              <a:rPr lang="en-US" dirty="0"/>
              <a:t> [75]. Remifentanil provides modest labor analgesia that is significantly less than that provided by</a:t>
            </a:r>
          </a:p>
          <a:p>
            <a:r>
              <a:rPr lang="en-US" dirty="0"/>
              <a:t>neuraxial techniques [79,80]; however, the labor analgesic efficacy is greater than meperidine and</a:t>
            </a:r>
          </a:p>
          <a:p>
            <a:r>
              <a:rPr lang="en-US" dirty="0"/>
              <a:t>nitrous oxide [73]. Women receiving remifentanil PCA are more satisfied with the pain relief obtained</a:t>
            </a:r>
          </a:p>
          <a:p>
            <a:r>
              <a:rPr lang="en-US" dirty="0"/>
              <a:t>compared to other opioids, but less satisfied than those receiving neuraxial analgesia [81].</a:t>
            </a:r>
          </a:p>
          <a:p>
            <a:r>
              <a:rPr lang="en-US" dirty="0"/>
              <a:t>Remifentanil is administered to laboring women using intravenous PCA, with or without a back-</a:t>
            </a:r>
          </a:p>
          <a:p>
            <a:r>
              <a:rPr lang="en-US" dirty="0"/>
              <a:t>ground infusion. The PCA parameters must balance analgesic efficacy with maternal safety as </a:t>
            </a:r>
            <a:r>
              <a:rPr lang="en-US" dirty="0" err="1"/>
              <a:t>remi</a:t>
            </a:r>
            <a:r>
              <a:rPr lang="en-US" dirty="0"/>
              <a:t>-</a:t>
            </a:r>
          </a:p>
          <a:p>
            <a:r>
              <a:rPr lang="en-US" dirty="0" err="1"/>
              <a:t>fentanil</a:t>
            </a:r>
            <a:r>
              <a:rPr lang="en-US" dirty="0"/>
              <a:t> has a narrow therapeutic range. The PCA demand/bolus dose as well as the lockout interval</a:t>
            </a:r>
          </a:p>
          <a:p>
            <a:r>
              <a:rPr lang="en-US" dirty="0"/>
              <a:t>often needs adjusting, especially as labor progresses. In doses sufficient to provide analgesia in labor,</a:t>
            </a:r>
          </a:p>
          <a:p>
            <a:r>
              <a:rPr lang="en-US" dirty="0"/>
              <a:t>maternal respiratory depression is a significant concern [73]. A study using remifentanil PCA during</a:t>
            </a:r>
          </a:p>
          <a:p>
            <a:r>
              <a:rPr lang="en-US" dirty="0"/>
              <a:t>labor with end-tidal CO2 capnography monitoring found that 26% of </a:t>
            </a:r>
            <a:r>
              <a:rPr lang="en-US" dirty="0" err="1"/>
              <a:t>parturients</a:t>
            </a:r>
            <a:r>
              <a:rPr lang="en-US" dirty="0"/>
              <a:t> using remifentanil had apnea during the first hour using remifentanil to provide labor analgesia [82], and case reports of</a:t>
            </a:r>
          </a:p>
          <a:p>
            <a:r>
              <a:rPr lang="en-US" dirty="0"/>
              <a:t>respiratory depression and arrest have been described [83]. Reduced PCA doses are recommended to</a:t>
            </a:r>
          </a:p>
          <a:p>
            <a:r>
              <a:rPr lang="en-US" dirty="0"/>
              <a:t>improve safety, but this decreases its analgesic efficacy. Additionally, many women may still require</a:t>
            </a:r>
          </a:p>
          <a:p>
            <a:r>
              <a:rPr lang="en-US" dirty="0"/>
              <a:t>supplemental oxygen [84]. Given the concerns of respiratory depression, standardized protocols for</a:t>
            </a:r>
          </a:p>
          <a:p>
            <a:r>
              <a:rPr lang="en-US" dirty="0"/>
              <a:t>administration and monitoring, including one-to-one nursing care, pulse oximetry, and ideally cap-</a:t>
            </a:r>
          </a:p>
          <a:p>
            <a:r>
              <a:rPr lang="en-US" dirty="0" err="1"/>
              <a:t>nography</a:t>
            </a:r>
            <a:r>
              <a:rPr lang="en-US" dirty="0"/>
              <a:t> as well as the immediate availability of anesthesiology personnel should be implemented in</a:t>
            </a:r>
          </a:p>
          <a:p>
            <a:r>
              <a:rPr lang="en-US" dirty="0"/>
              <a:t>any institution where remifentanil PCA is used as an option for labor analgesia [73]. Measures should</a:t>
            </a:r>
          </a:p>
          <a:p>
            <a:r>
              <a:rPr lang="en-US" dirty="0"/>
              <a:t>be taken to prevent errors especially if infrequently used, as the relative lack of familiarity by</a:t>
            </a:r>
          </a:p>
          <a:p>
            <a:r>
              <a:rPr lang="en-US" dirty="0"/>
              <a:t>healthcare providers in the obstetric unit can compound safety concerns. There is widespread </a:t>
            </a:r>
            <a:r>
              <a:rPr lang="en-US" dirty="0" err="1"/>
              <a:t>vari</a:t>
            </a:r>
            <a:r>
              <a:rPr lang="en-US" dirty="0"/>
              <a:t>-</a:t>
            </a:r>
          </a:p>
          <a:p>
            <a:r>
              <a:rPr lang="en-US" dirty="0"/>
              <a:t>ability between institutions about the ideal role for remifentanil as a labor pain relief option [85]. Many</a:t>
            </a:r>
          </a:p>
          <a:p>
            <a:r>
              <a:rPr lang="en-US" dirty="0"/>
              <a:t>centers reserve it for use only in women who have contraindications to other options including </a:t>
            </a:r>
            <a:r>
              <a:rPr lang="en-US" dirty="0" err="1"/>
              <a:t>neu</a:t>
            </a:r>
            <a:r>
              <a:rPr lang="en-US" dirty="0"/>
              <a:t>-</a:t>
            </a:r>
          </a:p>
          <a:p>
            <a:r>
              <a:rPr lang="en-US" dirty="0" err="1"/>
              <a:t>raxial</a:t>
            </a:r>
            <a:r>
              <a:rPr lang="en-US" dirty="0"/>
              <a:t> techniques [73], whereas others offer it more routinely as an option to any parturient who de-</a:t>
            </a:r>
          </a:p>
          <a:p>
            <a:r>
              <a:rPr lang="en-US" dirty="0"/>
              <a:t>sires it [86]</a:t>
            </a:r>
          </a:p>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9</a:t>
            </a:fld>
            <a:endParaRPr lang="en-US" dirty="0"/>
          </a:p>
        </p:txBody>
      </p:sp>
    </p:spTree>
    <p:extLst>
      <p:ext uri="{BB962C8B-B14F-4D97-AF65-F5344CB8AC3E}">
        <p14:creationId xmlns:p14="http://schemas.microsoft.com/office/powerpoint/2010/main" val="57827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10</a:t>
            </a:fld>
            <a:endParaRPr lang="en-US" dirty="0"/>
          </a:p>
        </p:txBody>
      </p:sp>
    </p:spTree>
    <p:extLst>
      <p:ext uri="{BB962C8B-B14F-4D97-AF65-F5344CB8AC3E}">
        <p14:creationId xmlns:p14="http://schemas.microsoft.com/office/powerpoint/2010/main" val="401009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Bauchat</a:t>
            </a:r>
            <a:r>
              <a:rPr lang="en-US" sz="1200" b="0" i="0" kern="1200" dirty="0">
                <a:solidFill>
                  <a:schemeClr val="tx1"/>
                </a:solidFill>
                <a:effectLst/>
                <a:latin typeface="+mn-lt"/>
                <a:ea typeface="+mn-ea"/>
                <a:cs typeface="+mn-cs"/>
              </a:rPr>
              <a:t>, Jeanette R. MD, MS</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Weiniger</a:t>
            </a:r>
            <a:r>
              <a:rPr lang="en-US" sz="1200" b="0" i="0" kern="1200" dirty="0">
                <a:solidFill>
                  <a:schemeClr val="tx1"/>
                </a:solidFill>
                <a:effectLst/>
                <a:latin typeface="+mn-lt"/>
                <a:ea typeface="+mn-ea"/>
                <a:cs typeface="+mn-cs"/>
              </a:rPr>
              <a:t>, Carolyn F. MBChB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Sultan, Pervez MBChB, FRCA, MD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Habib, Ashraf S. MBBCh, MSc, </a:t>
            </a:r>
            <a:r>
              <a:rPr lang="en-US" sz="1200" b="0" i="0" kern="1200" dirty="0" err="1">
                <a:solidFill>
                  <a:schemeClr val="tx1"/>
                </a:solidFill>
                <a:effectLst/>
                <a:latin typeface="+mn-lt"/>
                <a:ea typeface="+mn-ea"/>
                <a:cs typeface="+mn-cs"/>
              </a:rPr>
              <a:t>MHSc</a:t>
            </a:r>
            <a:r>
              <a:rPr lang="en-US" sz="1200" b="0" i="0" kern="1200" dirty="0">
                <a:solidFill>
                  <a:schemeClr val="tx1"/>
                </a:solidFill>
                <a:effectLst/>
                <a:latin typeface="+mn-lt"/>
                <a:ea typeface="+mn-ea"/>
                <a:cs typeface="+mn-cs"/>
              </a:rPr>
              <a:t>, FRCA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Ando, Kazuo MD, PhD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Kowalczyk, John J. MD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Kato, </a:t>
            </a:r>
            <a:r>
              <a:rPr lang="en-US" sz="1200" b="0" i="0" kern="1200" dirty="0" err="1">
                <a:solidFill>
                  <a:schemeClr val="tx1"/>
                </a:solidFill>
                <a:effectLst/>
                <a:latin typeface="+mn-lt"/>
                <a:ea typeface="+mn-ea"/>
                <a:cs typeface="+mn-cs"/>
              </a:rPr>
              <a:t>Rie</a:t>
            </a:r>
            <a:r>
              <a:rPr lang="en-US" sz="1200" b="0" i="0" kern="1200" dirty="0">
                <a:solidFill>
                  <a:schemeClr val="tx1"/>
                </a:solidFill>
                <a:effectLst/>
                <a:latin typeface="+mn-lt"/>
                <a:ea typeface="+mn-ea"/>
                <a:cs typeface="+mn-cs"/>
              </a:rPr>
              <a:t> MD, DPhil</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George, Ronald B. MD, FRCPC</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Palmer, Craig M. MD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Carvalho, Brendan MBBCh, FRCA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Society for Obstetric Anesthesia and Perinatology Consensus Statement: Monitoring Recommendations for Prevention and Detection of Respiratory Depression Associated With Administration of Neuraxial Morphine for Cesarean Delivery Analgesia. Anesthesia &amp; Analgesia 129(2):p 458-474, August 2019. | DOI: 10.1213/ANE.0000000000004195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Neuraxial opioids have been safely administered to millions of women for cesarean delivery for several decades. Reports in the literature or registries of severe morbidity or mortality in the healthy obstetric population due to respiratory depression from neuraxial morphine administration are exceedingly rare.</a:t>
            </a:r>
          </a:p>
          <a:p>
            <a:r>
              <a:rPr lang="en-US" sz="1200" b="0" i="0" kern="1200" dirty="0">
                <a:solidFill>
                  <a:schemeClr val="tx1"/>
                </a:solidFill>
                <a:effectLst/>
                <a:latin typeface="+mn-lt"/>
                <a:ea typeface="+mn-ea"/>
                <a:cs typeface="+mn-cs"/>
              </a:rPr>
              <a:t>There is limited evidence to support or guide the optimal modality, frequency, and duration of respiratory monitoring required to detect or prevent adverse respiratory events after cesarean delivery in women receiving neuraxial morphine.</a:t>
            </a:r>
          </a:p>
          <a:p>
            <a:r>
              <a:rPr lang="en-US" sz="1200" b="0" i="0" kern="1200" dirty="0">
                <a:solidFill>
                  <a:schemeClr val="tx1"/>
                </a:solidFill>
                <a:effectLst/>
                <a:latin typeface="+mn-lt"/>
                <a:ea typeface="+mn-ea"/>
                <a:cs typeface="+mn-cs"/>
              </a:rPr>
              <a:t>Monitoring should be appropriately adjusted for high-risk patients with comorbidities or with risk factors predisposing them to respiratory depression. Monitoring for respiratory depression can be intrusive, disturb sleep, increase nursing workload, interfere with newborn care, and increase health care cost. Overly aggressive monitoring for respiratory depression in the setting of low-dose neuraxial morphine in low-risk </a:t>
            </a:r>
            <a:r>
              <a:rPr lang="en-US" sz="1200" b="0" i="0" kern="1200" dirty="0" err="1">
                <a:solidFill>
                  <a:schemeClr val="tx1"/>
                </a:solidFill>
                <a:effectLst/>
                <a:latin typeface="+mn-lt"/>
                <a:ea typeface="+mn-ea"/>
                <a:cs typeface="+mn-cs"/>
              </a:rPr>
              <a:t>parturients</a:t>
            </a:r>
            <a:r>
              <a:rPr lang="en-US" sz="1200" b="0" i="0" kern="1200" dirty="0">
                <a:solidFill>
                  <a:schemeClr val="tx1"/>
                </a:solidFill>
                <a:effectLst/>
                <a:latin typeface="+mn-lt"/>
                <a:ea typeface="+mn-ea"/>
                <a:cs typeface="+mn-cs"/>
              </a:rPr>
              <a:t> may impact resource allocation and patient-centered </a:t>
            </a:r>
            <a:r>
              <a:rPr lang="en-US" sz="1200" b="0" i="0" kern="1200" dirty="0" err="1">
                <a:solidFill>
                  <a:schemeClr val="tx1"/>
                </a:solidFill>
                <a:effectLst/>
                <a:latin typeface="+mn-lt"/>
                <a:ea typeface="+mn-ea"/>
                <a:cs typeface="+mn-cs"/>
              </a:rPr>
              <a:t>postcesarean</a:t>
            </a:r>
            <a:r>
              <a:rPr lang="en-US" sz="1200" b="0" i="0" kern="1200" dirty="0">
                <a:solidFill>
                  <a:schemeClr val="tx1"/>
                </a:solidFill>
                <a:effectLst/>
                <a:latin typeface="+mn-lt"/>
                <a:ea typeface="+mn-ea"/>
                <a:cs typeface="+mn-cs"/>
              </a:rPr>
              <a:t> delivery care without improving safety.</a:t>
            </a:r>
          </a:p>
          <a:p>
            <a:r>
              <a:rPr lang="en-US" sz="1200" b="0" i="0" kern="1200" dirty="0">
                <a:solidFill>
                  <a:schemeClr val="tx1"/>
                </a:solidFill>
                <a:effectLst/>
                <a:latin typeface="+mn-lt"/>
                <a:ea typeface="+mn-ea"/>
                <a:cs typeface="+mn-cs"/>
              </a:rPr>
              <a:t>Neuraxial morphine provides superior analgesia compared to systemically administered opioids and should be utilized preferentially for postoperative analgesia after cesarean delivery. Neuraxial opioids do not increase the risk of respiratory depression compared to systemic opioids after cesarean delivery with neuraxial anesthesia. Low-dose neuraxial morphine combined with multimodal analgesics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nonsteroidal anti-inflammatory drugs [NSAIDs], acetaminophen) provides effective analgesia while minimizing the risk for side effects such as pruritus, nausea/vomiting, and possibly respiratory depression.</a:t>
            </a:r>
          </a:p>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12</a:t>
            </a:fld>
            <a:endParaRPr lang="en-US" dirty="0"/>
          </a:p>
        </p:txBody>
      </p:sp>
    </p:spTree>
    <p:extLst>
      <p:ext uri="{BB962C8B-B14F-4D97-AF65-F5344CB8AC3E}">
        <p14:creationId xmlns:p14="http://schemas.microsoft.com/office/powerpoint/2010/main" val="106962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pain and depression 2 months after delivery represent important health outcomes and public health burdens in their own right. Early postpartum depression increases the risk of insecure infant attachment and cognitive and behavioral problems in children [24], and suicide in mothers with postpartum depression accounts for 17% of late pregnancy-related death [10]. We did not determine whether depression was present in women prior to delivery, and it is conceivable that some women classified in our sample as postpartum depression had chronic depression. Although the incidence of postpartum depression is similar to that of the female US population as a whole, it is distinguished by its onset, typically within the first 6 weeks after delivery. Prior depression carries a relative risk of approximately 2.0 for postpartum depression [22]. As such, we would anticipate that a small minority of those identified in our sample with post-partum depression had preexisting depression prior to delivery.</a:t>
            </a:r>
          </a:p>
          <a:p>
            <a:endParaRPr lang="en-US" dirty="0"/>
          </a:p>
          <a:p>
            <a:r>
              <a:rPr lang="en-US" sz="1200" b="0" i="0" kern="1200" dirty="0">
                <a:solidFill>
                  <a:schemeClr val="tx1"/>
                </a:solidFill>
                <a:effectLst/>
                <a:latin typeface="+mn-lt"/>
                <a:ea typeface="+mn-ea"/>
                <a:cs typeface="+mn-cs"/>
              </a:rPr>
              <a:t>87 of 1326 women completing the study at 6 weeks had PPD (6.6%). For the primary aim, 439 (29.3%) delivered without LEA, of which 193 (12.9%) had intended to deliver with LEA; the PPD rate among these women was 8.1%, which was not statistically different from the rest of the cohort (6.3%; odds ratio [OR], 1.30; 95% confidence interval [CI], 0.72-2.38; P = .41). A total of 1058 women (70.7%) delivered with LEA and 439 (29.3%) delivered without; therefore, 1169 (78.1%) delivered as intended and 328 (21.9%) did not (unmatched expectations). Evaluating the interaction between effects, there was a strong negative additive interaction between intending to deliver without LEA and actually delivering with LEA (risk difference = -8.6%, 95% CI, 16.2%-1.6%; P = .014) suggesting that unmatched intention effect is significantly associated with negative outcome. In multiple regression analysis, while intending to deliver with LEA (OR, 1.06; 95% CI, 1.01-1.11; P = .029) and actually delivering with LEA (OR, 1.07; 95% CI, 1.01-1.13; P = .018) both increased the odds for PPD, the multiplicative interaction was protective (OR, 0.92; 95% CI, 0.86-0.99; P = .022), after adjusting for cofactors.</a:t>
            </a:r>
          </a:p>
          <a:p>
            <a:r>
              <a:rPr lang="en-US" sz="1200" b="1" i="0" kern="1200" dirty="0">
                <a:solidFill>
                  <a:schemeClr val="tx1"/>
                </a:solidFill>
                <a:effectLst/>
                <a:latin typeface="+mn-lt"/>
                <a:ea typeface="+mn-ea"/>
                <a:cs typeface="+mn-cs"/>
              </a:rPr>
              <a:t>Conclusions: </a:t>
            </a:r>
            <a:r>
              <a:rPr lang="en-US" sz="1200" b="0" i="0" kern="1200" dirty="0">
                <a:solidFill>
                  <a:schemeClr val="tx1"/>
                </a:solidFill>
                <a:effectLst/>
                <a:latin typeface="+mn-lt"/>
                <a:ea typeface="+mn-ea"/>
                <a:cs typeface="+mn-cs"/>
              </a:rPr>
              <a:t>Our study results did not demonstrate a significant increase in the odds for PPD at 6 weeks among women who intended to deliver with LEA but subsequently delivered without. However, we identified a protective interaction between intended LEA use and actual use on the incidence of PPD. Our data suggest an increased risk when women do not deliver as intended, particularly when not initially intending to deliver with LEA. The relationship between unplanned LEA and PPD may be mediated by a physically difficult delivery rather than or in addition to negative emotions related to unmet expectations or a sense of personal failure; therefore, counseling women after delivery to address any negative perceptions may be useful.</a:t>
            </a:r>
          </a:p>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16</a:t>
            </a:fld>
            <a:endParaRPr lang="en-US" dirty="0"/>
          </a:p>
        </p:txBody>
      </p:sp>
    </p:spTree>
    <p:extLst>
      <p:ext uri="{BB962C8B-B14F-4D97-AF65-F5344CB8AC3E}">
        <p14:creationId xmlns:p14="http://schemas.microsoft.com/office/powerpoint/2010/main" val="171924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Risk factors for PPD: </a:t>
            </a:r>
          </a:p>
          <a:p>
            <a:pPr fontAlgn="base"/>
            <a:r>
              <a:rPr lang="en-US" sz="1200" b="0" i="0" kern="1200" dirty="0">
                <a:solidFill>
                  <a:schemeClr val="tx1"/>
                </a:solidFill>
                <a:effectLst/>
                <a:latin typeface="+mn-lt"/>
                <a:ea typeface="+mn-ea"/>
                <a:cs typeface="+mn-cs"/>
              </a:rPr>
              <a:t>Personal history of depression or anxiety</a:t>
            </a:r>
          </a:p>
          <a:p>
            <a:pPr fontAlgn="base"/>
            <a:r>
              <a:rPr lang="en-US" sz="1200" b="0" i="0" kern="1200" dirty="0">
                <a:solidFill>
                  <a:schemeClr val="tx1"/>
                </a:solidFill>
                <a:effectLst/>
                <a:latin typeface="+mn-lt"/>
                <a:ea typeface="+mn-ea"/>
                <a:cs typeface="+mn-cs"/>
              </a:rPr>
              <a:t>Young maternal age</a:t>
            </a:r>
          </a:p>
          <a:p>
            <a:pPr fontAlgn="base"/>
            <a:r>
              <a:rPr lang="en-US" sz="1200" b="0" i="0" kern="1200" dirty="0">
                <a:solidFill>
                  <a:schemeClr val="tx1"/>
                </a:solidFill>
                <a:effectLst/>
                <a:latin typeface="+mn-lt"/>
                <a:ea typeface="+mn-ea"/>
                <a:cs typeface="+mn-cs"/>
              </a:rPr>
              <a:t>Lack of support</a:t>
            </a:r>
          </a:p>
          <a:p>
            <a:pPr fontAlgn="base"/>
            <a:r>
              <a:rPr lang="en-US" sz="1200" b="0" i="0" kern="1200" dirty="0">
                <a:solidFill>
                  <a:schemeClr val="tx1"/>
                </a:solidFill>
                <a:effectLst/>
                <a:latin typeface="+mn-lt"/>
                <a:ea typeface="+mn-ea"/>
                <a:cs typeface="+mn-cs"/>
              </a:rPr>
              <a:t>Lower socioeconomic class</a:t>
            </a:r>
          </a:p>
          <a:p>
            <a:pPr fontAlgn="base"/>
            <a:r>
              <a:rPr lang="en-US" sz="1200" b="0" i="0" kern="1200" dirty="0">
                <a:solidFill>
                  <a:schemeClr val="tx1"/>
                </a:solidFill>
                <a:effectLst/>
                <a:latin typeface="+mn-lt"/>
                <a:ea typeface="+mn-ea"/>
                <a:cs typeface="+mn-cs"/>
              </a:rPr>
              <a:t>Unintended pregnancy</a:t>
            </a:r>
          </a:p>
          <a:p>
            <a:pPr fontAlgn="base"/>
            <a:r>
              <a:rPr lang="en-US" sz="1200" b="0" i="0" kern="1200" dirty="0">
                <a:solidFill>
                  <a:schemeClr val="tx1"/>
                </a:solidFill>
                <a:effectLst/>
                <a:latin typeface="+mn-lt"/>
                <a:ea typeface="+mn-ea"/>
                <a:cs typeface="+mn-cs"/>
              </a:rPr>
              <a:t>Family history of perinatal mood and anxiety disorder</a:t>
            </a:r>
          </a:p>
          <a:p>
            <a:pPr fontAlgn="base"/>
            <a:r>
              <a:rPr lang="en-US" sz="1200" b="0" i="0" kern="1200" dirty="0">
                <a:solidFill>
                  <a:schemeClr val="tx1"/>
                </a:solidFill>
                <a:effectLst/>
                <a:latin typeface="+mn-lt"/>
                <a:ea typeface="+mn-ea"/>
                <a:cs typeface="+mn-cs"/>
              </a:rPr>
              <a:t>Alcohol or substance use</a:t>
            </a:r>
          </a:p>
          <a:p>
            <a:pPr fontAlgn="base"/>
            <a:r>
              <a:rPr lang="en-US" sz="1200" b="0" i="0" kern="1200" dirty="0">
                <a:solidFill>
                  <a:schemeClr val="tx1"/>
                </a:solidFill>
                <a:effectLst/>
                <a:latin typeface="+mn-lt"/>
                <a:ea typeface="+mn-ea"/>
                <a:cs typeface="+mn-cs"/>
              </a:rPr>
              <a:t>NICU stay, birthing complications, difficulties with breastfeeding</a:t>
            </a:r>
          </a:p>
          <a:p>
            <a:pPr fontAlgn="base"/>
            <a:r>
              <a:rPr lang="en-US" sz="1200" b="0" i="0" kern="1200" dirty="0">
                <a:solidFill>
                  <a:schemeClr val="tx1"/>
                </a:solidFill>
                <a:effectLst/>
                <a:latin typeface="+mn-lt"/>
                <a:ea typeface="+mn-ea"/>
                <a:cs typeface="+mn-cs"/>
              </a:rPr>
              <a:t>Clinical significance of PPD: </a:t>
            </a:r>
          </a:p>
          <a:p>
            <a:pPr fontAlgn="base"/>
            <a:r>
              <a:rPr lang="en-US" sz="1200" b="0" i="0" kern="1200" dirty="0">
                <a:solidFill>
                  <a:schemeClr val="tx1"/>
                </a:solidFill>
                <a:effectLst/>
                <a:latin typeface="+mn-lt"/>
                <a:ea typeface="+mn-ea"/>
                <a:cs typeface="+mn-cs"/>
              </a:rPr>
              <a:t>Impairs the relationship bond between mother and child</a:t>
            </a:r>
          </a:p>
          <a:p>
            <a:pPr lvl="1" fontAlgn="base"/>
            <a:r>
              <a:rPr lang="en-US" sz="1200" b="0" i="0" kern="1200" dirty="0">
                <a:solidFill>
                  <a:schemeClr val="tx1"/>
                </a:solidFill>
                <a:effectLst/>
                <a:latin typeface="+mn-lt"/>
                <a:ea typeface="+mn-ea"/>
                <a:cs typeface="+mn-cs"/>
              </a:rPr>
              <a:t>Missed feeding cues, fussier babies, withdrawn mother, difficulty with feeding/sleeping schedule</a:t>
            </a:r>
          </a:p>
          <a:p>
            <a:pPr fontAlgn="base"/>
            <a:r>
              <a:rPr lang="en-US" sz="1200" b="0" i="0" kern="1200" dirty="0">
                <a:solidFill>
                  <a:schemeClr val="tx1"/>
                </a:solidFill>
                <a:effectLst/>
                <a:latin typeface="+mn-lt"/>
                <a:ea typeface="+mn-ea"/>
                <a:cs typeface="+mn-cs"/>
              </a:rPr>
              <a:t>Decreased rate of breastfeeding</a:t>
            </a:r>
          </a:p>
          <a:p>
            <a:pPr fontAlgn="base"/>
            <a:r>
              <a:rPr lang="en-US" sz="1200" b="0" i="0" kern="1200" dirty="0">
                <a:solidFill>
                  <a:schemeClr val="tx1"/>
                </a:solidFill>
                <a:effectLst/>
                <a:latin typeface="+mn-lt"/>
                <a:ea typeface="+mn-ea"/>
                <a:cs typeface="+mn-cs"/>
              </a:rPr>
              <a:t>Decreased interest in caring for the baby</a:t>
            </a:r>
          </a:p>
          <a:p>
            <a:pPr fontAlgn="base"/>
            <a:r>
              <a:rPr lang="en-US" sz="1200" b="0" i="0" kern="1200" dirty="0">
                <a:solidFill>
                  <a:schemeClr val="tx1"/>
                </a:solidFill>
                <a:effectLst/>
                <a:latin typeface="+mn-lt"/>
                <a:ea typeface="+mn-ea"/>
                <a:cs typeface="+mn-cs"/>
              </a:rPr>
              <a:t>Missed well child and preventative visits, increased frequency of ED/sick visits</a:t>
            </a:r>
          </a:p>
          <a:p>
            <a:pPr fontAlgn="base"/>
            <a:r>
              <a:rPr lang="en-US" sz="1200" b="0" i="0" kern="1200" dirty="0">
                <a:solidFill>
                  <a:schemeClr val="tx1"/>
                </a:solidFill>
                <a:effectLst/>
                <a:latin typeface="+mn-lt"/>
                <a:ea typeface="+mn-ea"/>
                <a:cs typeface="+mn-cs"/>
              </a:rPr>
              <a:t>Decreased ability to use the anticipatory guidance recommended by PCPs</a:t>
            </a:r>
          </a:p>
          <a:p>
            <a:pPr fontAlgn="base"/>
            <a:r>
              <a:rPr lang="en-US" sz="1200" b="0" i="0" kern="1200" dirty="0">
                <a:solidFill>
                  <a:schemeClr val="tx1"/>
                </a:solidFill>
                <a:effectLst/>
                <a:latin typeface="+mn-lt"/>
                <a:ea typeface="+mn-ea"/>
                <a:cs typeface="+mn-cs"/>
              </a:rPr>
              <a:t>Increased risk of behavioral and mood disorders in the child</a:t>
            </a:r>
          </a:p>
          <a:p>
            <a:pPr fontAlgn="base"/>
            <a:r>
              <a:rPr lang="en-US" sz="1200" b="0" i="0" kern="1200" dirty="0">
                <a:solidFill>
                  <a:schemeClr val="tx1"/>
                </a:solidFill>
                <a:effectLst/>
                <a:latin typeface="+mn-lt"/>
                <a:ea typeface="+mn-ea"/>
                <a:cs typeface="+mn-cs"/>
              </a:rPr>
              <a:t>Increased risk of domestic abuse and child neglect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17</a:t>
            </a:fld>
            <a:endParaRPr lang="en-US" dirty="0"/>
          </a:p>
        </p:txBody>
      </p:sp>
    </p:spTree>
    <p:extLst>
      <p:ext uri="{BB962C8B-B14F-4D97-AF65-F5344CB8AC3E}">
        <p14:creationId xmlns:p14="http://schemas.microsoft.com/office/powerpoint/2010/main" val="127153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Maternal Mental Health and COVID</a:t>
            </a:r>
          </a:p>
          <a:p>
            <a:r>
              <a:rPr lang="en-US" sz="1200" b="0" i="0" kern="1200" dirty="0">
                <a:solidFill>
                  <a:schemeClr val="tx1"/>
                </a:solidFill>
                <a:effectLst/>
                <a:latin typeface="+mn-lt"/>
                <a:ea typeface="+mn-ea"/>
                <a:cs typeface="+mn-cs"/>
              </a:rPr>
              <a:t>The COVID pandemic has exacerbated the already high rates of maternal mental health disorders. While research is still emerging on the impact of the pandemic on maternal mental health disorders, here are some initial facts:</a:t>
            </a:r>
          </a:p>
          <a:p>
            <a:r>
              <a:rPr lang="en-US" sz="1200" b="0" i="0" kern="1200" dirty="0">
                <a:solidFill>
                  <a:schemeClr val="tx1"/>
                </a:solidFill>
                <a:effectLst/>
                <a:latin typeface="+mn-lt"/>
                <a:ea typeface="+mn-ea"/>
                <a:cs typeface="+mn-cs"/>
              </a:rPr>
              <a:t>One study noted maternal depression and anxiety rates increasing by 64% </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and others, like the University of Michigan’s 2022 study showed a 40% increase </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in maternal depression and anxiety. Many other studies </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have reported a doubling in rates of depression and anxiety in pregnant women when compared to studies prior to the pandemic.</a:t>
            </a:r>
          </a:p>
          <a:p>
            <a:r>
              <a:rPr lang="en-US" sz="1200" b="0" i="0" kern="1200" dirty="0">
                <a:solidFill>
                  <a:schemeClr val="tx1"/>
                </a:solidFill>
                <a:effectLst/>
                <a:latin typeface="+mn-lt"/>
                <a:ea typeface="+mn-ea"/>
                <a:cs typeface="+mn-cs"/>
              </a:rPr>
              <a:t>Higher acute stress was documented in mothers delivering during compared to before the pandemic </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which was in turn related to increased symptoms of Post-Traumatic Stress Disorder (PTSD) and challenges with mother-infant bonding and breastfeeding. </a:t>
            </a:r>
            <a:r>
              <a:rPr lang="en-US" sz="1200" b="0" i="0" kern="1200" baseline="30000" dirty="0">
                <a:solidFill>
                  <a:schemeClr val="tx1"/>
                </a:solidFill>
                <a:effectLst/>
                <a:latin typeface="+mn-lt"/>
                <a:ea typeface="+mn-ea"/>
                <a:cs typeface="+mn-cs"/>
              </a:rPr>
              <a:t>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Trauma-related symptoms, including PTSD and dissociative symptoms, as well as thoughts of self-harm, were higher in pregnant women during the pandemic than before the pandemic. </a:t>
            </a:r>
            <a:r>
              <a:rPr lang="en-US" sz="1200" b="0" i="0" kern="1200" baseline="30000" dirty="0">
                <a:solidFill>
                  <a:schemeClr val="tx1"/>
                </a:solidFill>
                <a:effectLst/>
                <a:latin typeface="+mn-lt"/>
                <a:ea typeface="+mn-ea"/>
                <a:cs typeface="+mn-cs"/>
              </a:rPr>
              <a:t>6,7</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Moms reported increased difficulty in bonding with their infant during the pandemic. </a:t>
            </a:r>
            <a:r>
              <a:rPr lang="en-US" sz="1200" b="0" i="0" kern="1200" baseline="30000" dirty="0">
                <a:solidFill>
                  <a:schemeClr val="tx1"/>
                </a:solidFill>
                <a:effectLst/>
                <a:latin typeface="+mn-lt"/>
                <a:ea typeface="+mn-ea"/>
                <a:cs typeface="+mn-cs"/>
              </a:rPr>
              <a:t>8</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 in the first trimester of pregnancy had higher anxiety and depression </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 and experienced more severe psychological </a:t>
            </a:r>
            <a:r>
              <a:rPr lang="en-US" sz="1200" b="0" i="0" kern="1200" baseline="30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impact during the pandemic compared to women in the second or third trimesters or the postpartum period. </a:t>
            </a:r>
            <a:r>
              <a:rPr lang="en-US" sz="1200" b="0" i="0" kern="1200" baseline="30000" dirty="0">
                <a:solidFill>
                  <a:schemeClr val="tx1"/>
                </a:solidFill>
                <a:effectLst/>
                <a:latin typeface="+mn-lt"/>
                <a:ea typeface="+mn-ea"/>
                <a:cs typeface="+mn-cs"/>
              </a:rPr>
              <a:t>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First-time pregnancy status emerged as a significant risk factor for maternal mental health disorders during the pandemic. </a:t>
            </a:r>
            <a:r>
              <a:rPr lang="en-US" sz="1200" b="0" i="0" kern="1200" baseline="30000" dirty="0">
                <a:solidFill>
                  <a:schemeClr val="tx1"/>
                </a:solidFill>
                <a:effectLst/>
                <a:latin typeface="+mn-lt"/>
                <a:ea typeface="+mn-ea"/>
                <a:cs typeface="+mn-cs"/>
              </a:rPr>
              <a:t>12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DA00998-4E4F-004C-BD7D-02A07EAE382E}" type="slidenum">
              <a:rPr lang="en-US" smtClean="0"/>
              <a:t>18</a:t>
            </a:fld>
            <a:endParaRPr lang="en-US" dirty="0"/>
          </a:p>
        </p:txBody>
      </p:sp>
    </p:spTree>
    <p:extLst>
      <p:ext uri="{BB962C8B-B14F-4D97-AF65-F5344CB8AC3E}">
        <p14:creationId xmlns:p14="http://schemas.microsoft.com/office/powerpoint/2010/main" val="246576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F88A-9EA0-2B4C-8BB9-0A2868B77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2A6E74-B053-E048-90E7-9C0084833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8CB5E5-35EE-4242-9A57-05C26FA5357A}"/>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5" name="Footer Placeholder 4">
            <a:extLst>
              <a:ext uri="{FF2B5EF4-FFF2-40B4-BE49-F238E27FC236}">
                <a16:creationId xmlns:a16="http://schemas.microsoft.com/office/drawing/2014/main" id="{5C311790-295A-944B-95B6-AFE2A079A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F156E0-5C4B-DD44-8754-8B3A48337048}"/>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103086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781D-E0F2-794E-A87D-E4F8B22A0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7966C-1C6D-D24B-84BE-299C05A266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13D-B205-B648-A12E-48141D7C5EBB}"/>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5" name="Footer Placeholder 4">
            <a:extLst>
              <a:ext uri="{FF2B5EF4-FFF2-40B4-BE49-F238E27FC236}">
                <a16:creationId xmlns:a16="http://schemas.microsoft.com/office/drawing/2014/main" id="{2CCF60D9-F108-394D-B8B2-C41F5AF332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B77B4E-99C7-D14D-961F-1C0767A1DE99}"/>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375218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8471C-86E5-7244-9532-BFD6E6F9B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7A5D9-22F4-A947-BF4C-282EDF9E5D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B7168-350D-154C-B6D8-63113CB95B24}"/>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5" name="Footer Placeholder 4">
            <a:extLst>
              <a:ext uri="{FF2B5EF4-FFF2-40B4-BE49-F238E27FC236}">
                <a16:creationId xmlns:a16="http://schemas.microsoft.com/office/drawing/2014/main" id="{4DBA0E10-73FB-C94F-A88B-CA5EF26109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058EDD-8E0F-7844-8699-95BB93223957}"/>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15216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D22F-DD6F-0A42-9BA7-87D8767D5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FBBDD-5F34-6749-8322-755C9173D1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A8463-F661-C04E-8645-C06C9B92E462}"/>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5" name="Footer Placeholder 4">
            <a:extLst>
              <a:ext uri="{FF2B5EF4-FFF2-40B4-BE49-F238E27FC236}">
                <a16:creationId xmlns:a16="http://schemas.microsoft.com/office/drawing/2014/main" id="{FC9D5D4F-9147-1845-AA4F-20237BDEE4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0FEE8B-09F2-294E-B4D5-E31236654022}"/>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339044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1E80-E7F8-F24E-A76D-E2485D5CB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D35A36-91C1-0945-B5E8-8DB56D2E8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B76618-76DD-7446-8FF5-52628B73E27C}"/>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5" name="Footer Placeholder 4">
            <a:extLst>
              <a:ext uri="{FF2B5EF4-FFF2-40B4-BE49-F238E27FC236}">
                <a16:creationId xmlns:a16="http://schemas.microsoft.com/office/drawing/2014/main" id="{826C74F4-3B90-C343-B107-E6701C8F44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6F53FC-B1A8-9142-8953-8A5FBA7055B8}"/>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272513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59F2-7256-C648-AB10-7CC4E81CA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80631-E83C-AB4E-ABF7-026698BBAA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7D85E1-E5A3-5444-9CAB-E68E75B19C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53A38-665E-B445-A5F8-4CAB1A7A8115}"/>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6" name="Footer Placeholder 5">
            <a:extLst>
              <a:ext uri="{FF2B5EF4-FFF2-40B4-BE49-F238E27FC236}">
                <a16:creationId xmlns:a16="http://schemas.microsoft.com/office/drawing/2014/main" id="{0F290335-B187-0942-AA8F-7CFFC00104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A8E658-6FFE-3746-A5EC-B769FD23B076}"/>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23566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E115-3255-1445-ABD7-D5AED010DA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0C7AF0-449E-1142-BCA1-FB0BF47D0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F05171-4643-2B4A-A21C-02DB367475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220AEE-1548-354A-952F-CB23F4706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7FD1EC-D74C-3245-B766-5AAB615BA7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CD44EA-E9FC-D445-83C0-472852708C8E}"/>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8" name="Footer Placeholder 7">
            <a:extLst>
              <a:ext uri="{FF2B5EF4-FFF2-40B4-BE49-F238E27FC236}">
                <a16:creationId xmlns:a16="http://schemas.microsoft.com/office/drawing/2014/main" id="{0C69BA3D-3FF9-E747-BC1B-1F2D18ECFC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2ED4A3-0F41-5C47-BF42-5BC9AC776725}"/>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30898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84BB-85CF-854D-8F6C-845D7D4C82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2A1897-1F89-DD42-AFA4-563A67D7F2B4}"/>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4" name="Footer Placeholder 3">
            <a:extLst>
              <a:ext uri="{FF2B5EF4-FFF2-40B4-BE49-F238E27FC236}">
                <a16:creationId xmlns:a16="http://schemas.microsoft.com/office/drawing/2014/main" id="{B191A56A-D665-8E49-A526-2C40D548AC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0124C93-1A1A-A041-8754-ABAB6895A8B6}"/>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193156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54BEA-3E71-2F45-9484-61675A465886}"/>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3" name="Footer Placeholder 2">
            <a:extLst>
              <a:ext uri="{FF2B5EF4-FFF2-40B4-BE49-F238E27FC236}">
                <a16:creationId xmlns:a16="http://schemas.microsoft.com/office/drawing/2014/main" id="{6B9C37AD-7D59-F243-A57C-DF4296BBFA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C1E27F-0347-FB41-8DC2-E3AEDFB736E2}"/>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243541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9C36-DE49-F543-8005-66924CF81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171994-1AAF-C344-8CF5-2F9C9ABED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558253-EF97-A24B-BA4A-E5F60DD18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CF0270-1FF4-9D47-B879-23F97F8C270B}"/>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6" name="Footer Placeholder 5">
            <a:extLst>
              <a:ext uri="{FF2B5EF4-FFF2-40B4-BE49-F238E27FC236}">
                <a16:creationId xmlns:a16="http://schemas.microsoft.com/office/drawing/2014/main" id="{EC721797-A9C0-654B-B68F-32A2E20542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6A0D28-26D0-F240-88D9-BAB7E084AEBD}"/>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357015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8C6B-A382-0D4E-8D9A-B92E6AFE4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DD2CC5-136E-DE48-876A-EB17E702F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8406BAD-9903-4E44-AE79-80F5E6D27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B37EFC-F455-184B-8838-07984D38929C}"/>
              </a:ext>
            </a:extLst>
          </p:cNvPr>
          <p:cNvSpPr>
            <a:spLocks noGrp="1"/>
          </p:cNvSpPr>
          <p:nvPr>
            <p:ph type="dt" sz="half" idx="10"/>
          </p:nvPr>
        </p:nvSpPr>
        <p:spPr/>
        <p:txBody>
          <a:bodyPr/>
          <a:lstStyle/>
          <a:p>
            <a:fld id="{3CB28C70-BB39-CF49-BEC5-1378BD3BD31C}" type="datetimeFigureOut">
              <a:rPr lang="en-US" smtClean="0"/>
              <a:t>8/9/23</a:t>
            </a:fld>
            <a:endParaRPr lang="en-US" dirty="0"/>
          </a:p>
        </p:txBody>
      </p:sp>
      <p:sp>
        <p:nvSpPr>
          <p:cNvPr id="6" name="Footer Placeholder 5">
            <a:extLst>
              <a:ext uri="{FF2B5EF4-FFF2-40B4-BE49-F238E27FC236}">
                <a16:creationId xmlns:a16="http://schemas.microsoft.com/office/drawing/2014/main" id="{3151940A-DA20-2544-A8D1-12472B7A28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A7571A-4D3C-7A43-B363-03CF1930FEA8}"/>
              </a:ext>
            </a:extLst>
          </p:cNvPr>
          <p:cNvSpPr>
            <a:spLocks noGrp="1"/>
          </p:cNvSpPr>
          <p:nvPr>
            <p:ph type="sldNum" sz="quarter" idx="12"/>
          </p:nvPr>
        </p:nvSpPr>
        <p:spPr/>
        <p:txBody>
          <a:bodyPr/>
          <a:lstStyle/>
          <a:p>
            <a:fld id="{C3ECF9FF-04AD-B947-A46C-B5DC162B747C}" type="slidenum">
              <a:rPr lang="en-US" smtClean="0"/>
              <a:t>‹#›</a:t>
            </a:fld>
            <a:endParaRPr lang="en-US" dirty="0"/>
          </a:p>
        </p:txBody>
      </p:sp>
    </p:spTree>
    <p:extLst>
      <p:ext uri="{BB962C8B-B14F-4D97-AF65-F5344CB8AC3E}">
        <p14:creationId xmlns:p14="http://schemas.microsoft.com/office/powerpoint/2010/main" val="289685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F2152-81A1-8C47-9C10-648C8650D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824AC-2C4D-564E-9052-5BB6C686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6E0DD-85C8-8740-8190-BCBB217B5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28C70-BB39-CF49-BEC5-1378BD3BD31C}" type="datetimeFigureOut">
              <a:rPr lang="en-US" smtClean="0"/>
              <a:t>8/9/23</a:t>
            </a:fld>
            <a:endParaRPr lang="en-US" dirty="0"/>
          </a:p>
        </p:txBody>
      </p:sp>
      <p:sp>
        <p:nvSpPr>
          <p:cNvPr id="5" name="Footer Placeholder 4">
            <a:extLst>
              <a:ext uri="{FF2B5EF4-FFF2-40B4-BE49-F238E27FC236}">
                <a16:creationId xmlns:a16="http://schemas.microsoft.com/office/drawing/2014/main" id="{C9F4B9AB-F0D6-2F4E-A01A-0537557B3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F5D564-9687-2141-9AE7-8EF1A100E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F9FF-04AD-B947-A46C-B5DC162B747C}" type="slidenum">
              <a:rPr lang="en-US" smtClean="0"/>
              <a:t>‹#›</a:t>
            </a:fld>
            <a:endParaRPr lang="en-US" dirty="0"/>
          </a:p>
        </p:txBody>
      </p:sp>
    </p:spTree>
    <p:extLst>
      <p:ext uri="{BB962C8B-B14F-4D97-AF65-F5344CB8AC3E}">
        <p14:creationId xmlns:p14="http://schemas.microsoft.com/office/powerpoint/2010/main" val="149740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ytimes.com/2020/04/15/parenting/" TargetMode="Externa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2020mom.org/mmh-disorders" TargetMode="External"/><Relationship Id="rId4" Type="http://schemas.openxmlformats.org/officeDocument/2006/relationships/hyperlink" Target="https://brownmedpedsresidency.org/postpartum-depress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05DA-A898-6C4C-9202-9C9FC18DF910}"/>
              </a:ext>
            </a:extLst>
          </p:cNvPr>
          <p:cNvSpPr>
            <a:spLocks noGrp="1"/>
          </p:cNvSpPr>
          <p:nvPr>
            <p:ph type="ctrTitle"/>
          </p:nvPr>
        </p:nvSpPr>
        <p:spPr>
          <a:xfrm>
            <a:off x="848139" y="1122363"/>
            <a:ext cx="10442713" cy="2387600"/>
          </a:xfrm>
        </p:spPr>
        <p:txBody>
          <a:bodyPr>
            <a:normAutofit fontScale="90000"/>
          </a:bodyPr>
          <a:lstStyle/>
          <a:p>
            <a:r>
              <a:rPr lang="en-US" dirty="0"/>
              <a:t>Peripartum Pain Management: An Important and Impactful Practice</a:t>
            </a:r>
          </a:p>
        </p:txBody>
      </p:sp>
      <p:sp>
        <p:nvSpPr>
          <p:cNvPr id="3" name="Subtitle 2">
            <a:extLst>
              <a:ext uri="{FF2B5EF4-FFF2-40B4-BE49-F238E27FC236}">
                <a16:creationId xmlns:a16="http://schemas.microsoft.com/office/drawing/2014/main" id="{75294552-E0B9-AA45-9FAC-94940D2B858A}"/>
              </a:ext>
            </a:extLst>
          </p:cNvPr>
          <p:cNvSpPr>
            <a:spLocks noGrp="1"/>
          </p:cNvSpPr>
          <p:nvPr>
            <p:ph type="subTitle" idx="1"/>
          </p:nvPr>
        </p:nvSpPr>
        <p:spPr>
          <a:xfrm>
            <a:off x="1524000" y="4145378"/>
            <a:ext cx="9144000" cy="1655762"/>
          </a:xfrm>
        </p:spPr>
        <p:txBody>
          <a:bodyPr>
            <a:normAutofit fontScale="77500" lnSpcReduction="20000"/>
          </a:bodyPr>
          <a:lstStyle/>
          <a:p>
            <a:r>
              <a:rPr lang="en-US" dirty="0"/>
              <a:t>Erin Martin, MD</a:t>
            </a:r>
          </a:p>
          <a:p>
            <a:r>
              <a:rPr lang="en-US" dirty="0"/>
              <a:t>Associate Professor, Department of Anesthesiology</a:t>
            </a:r>
          </a:p>
          <a:p>
            <a:r>
              <a:rPr lang="en-US" dirty="0"/>
              <a:t>Division Director of OB Anesthesia</a:t>
            </a:r>
          </a:p>
          <a:p>
            <a:r>
              <a:rPr lang="en-US" dirty="0"/>
              <a:t>Program Director, Obstetric Anesthesia Fellowship</a:t>
            </a:r>
          </a:p>
          <a:p>
            <a:r>
              <a:rPr lang="en-US" dirty="0"/>
              <a:t>University of California, San Diego </a:t>
            </a:r>
          </a:p>
        </p:txBody>
      </p:sp>
    </p:spTree>
    <p:extLst>
      <p:ext uri="{BB962C8B-B14F-4D97-AF65-F5344CB8AC3E}">
        <p14:creationId xmlns:p14="http://schemas.microsoft.com/office/powerpoint/2010/main" val="375933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1A60-433F-D644-8930-7CBB9A91E09E}"/>
              </a:ext>
            </a:extLst>
          </p:cNvPr>
          <p:cNvSpPr>
            <a:spLocks noGrp="1"/>
          </p:cNvSpPr>
          <p:nvPr>
            <p:ph type="title"/>
          </p:nvPr>
        </p:nvSpPr>
        <p:spPr>
          <a:xfrm>
            <a:off x="838200" y="43847"/>
            <a:ext cx="10515600" cy="1325563"/>
          </a:xfrm>
        </p:spPr>
        <p:txBody>
          <a:bodyPr/>
          <a:lstStyle/>
          <a:p>
            <a:r>
              <a:rPr lang="en-US" dirty="0"/>
              <a:t>Nitrous Oxide</a:t>
            </a:r>
          </a:p>
        </p:txBody>
      </p:sp>
      <p:sp>
        <p:nvSpPr>
          <p:cNvPr id="3" name="Content Placeholder 2">
            <a:extLst>
              <a:ext uri="{FF2B5EF4-FFF2-40B4-BE49-F238E27FC236}">
                <a16:creationId xmlns:a16="http://schemas.microsoft.com/office/drawing/2014/main" id="{A1357918-DA56-A148-9638-89D5654BDABE}"/>
              </a:ext>
            </a:extLst>
          </p:cNvPr>
          <p:cNvSpPr>
            <a:spLocks noGrp="1"/>
          </p:cNvSpPr>
          <p:nvPr>
            <p:ph idx="1"/>
          </p:nvPr>
        </p:nvSpPr>
        <p:spPr>
          <a:xfrm>
            <a:off x="0" y="1356059"/>
            <a:ext cx="8788723" cy="5501941"/>
          </a:xfrm>
        </p:spPr>
        <p:txBody>
          <a:bodyPr>
            <a:normAutofit fontScale="92500" lnSpcReduction="20000"/>
          </a:bodyPr>
          <a:lstStyle/>
          <a:p>
            <a:r>
              <a:rPr lang="en-US" dirty="0"/>
              <a:t>Used by 50-75% of parturients in the UK, Australia, Canada and Scandinavian countries</a:t>
            </a:r>
          </a:p>
          <a:p>
            <a:r>
              <a:rPr lang="en-US" dirty="0"/>
              <a:t>Self-administered, typically by a 50/50 mixture with oxygen</a:t>
            </a:r>
          </a:p>
          <a:p>
            <a:r>
              <a:rPr lang="en-US" dirty="0"/>
              <a:t>Well tolerated due to low potency, fast onset and offset, non-irritant, odorless and tasteless. </a:t>
            </a:r>
          </a:p>
          <a:p>
            <a:r>
              <a:rPr lang="en-US" dirty="0"/>
              <a:t>Mechanism of analgesic action is poorly understood</a:t>
            </a:r>
          </a:p>
          <a:p>
            <a:pPr lvl="1"/>
            <a:r>
              <a:rPr lang="en-US" dirty="0"/>
              <a:t>Thought to be a combination of endogenous opioid release as well as N-methyl-D-aspartate (NMDA) receptor inhibition</a:t>
            </a:r>
          </a:p>
          <a:p>
            <a:r>
              <a:rPr lang="en-US" dirty="0"/>
              <a:t>Limited data on effectiveness at relieving labor pain </a:t>
            </a:r>
          </a:p>
          <a:p>
            <a:pPr lvl="1"/>
            <a:r>
              <a:rPr lang="en-US" dirty="0"/>
              <a:t>Coaching and expectations</a:t>
            </a:r>
          </a:p>
          <a:p>
            <a:r>
              <a:rPr lang="en-US" dirty="0"/>
              <a:t>Greenhouse gas, fetal exposure and occupational exposure concerns</a:t>
            </a:r>
          </a:p>
          <a:p>
            <a:r>
              <a:rPr lang="en-US" dirty="0"/>
              <a:t>Helpful option for parturients who are unable to receive neuraxial analgesia or on a busy floor where there may be a delay to receiving neuraxial</a:t>
            </a:r>
          </a:p>
          <a:p>
            <a:endParaRPr lang="en-US" dirty="0"/>
          </a:p>
        </p:txBody>
      </p:sp>
      <p:pic>
        <p:nvPicPr>
          <p:cNvPr id="5" name="Picture 4">
            <a:extLst>
              <a:ext uri="{FF2B5EF4-FFF2-40B4-BE49-F238E27FC236}">
                <a16:creationId xmlns:a16="http://schemas.microsoft.com/office/drawing/2014/main" id="{8EE4C912-1D2A-694A-ABBE-CC96473CCE25}"/>
              </a:ext>
            </a:extLst>
          </p:cNvPr>
          <p:cNvPicPr>
            <a:picLocks noChangeAspect="1"/>
          </p:cNvPicPr>
          <p:nvPr/>
        </p:nvPicPr>
        <p:blipFill>
          <a:blip r:embed="rId3"/>
          <a:stretch>
            <a:fillRect/>
          </a:stretch>
        </p:blipFill>
        <p:spPr>
          <a:xfrm>
            <a:off x="8555259" y="3931931"/>
            <a:ext cx="3365500" cy="2413000"/>
          </a:xfrm>
          <a:prstGeom prst="rect">
            <a:avLst/>
          </a:prstGeom>
        </p:spPr>
      </p:pic>
      <p:pic>
        <p:nvPicPr>
          <p:cNvPr id="6" name="Picture 5">
            <a:extLst>
              <a:ext uri="{FF2B5EF4-FFF2-40B4-BE49-F238E27FC236}">
                <a16:creationId xmlns:a16="http://schemas.microsoft.com/office/drawing/2014/main" id="{CFB6A1F8-CFDE-7E46-8611-10E21DC84AA8}"/>
              </a:ext>
            </a:extLst>
          </p:cNvPr>
          <p:cNvPicPr>
            <a:picLocks noChangeAspect="1"/>
          </p:cNvPicPr>
          <p:nvPr/>
        </p:nvPicPr>
        <p:blipFill>
          <a:blip r:embed="rId4"/>
          <a:stretch>
            <a:fillRect/>
          </a:stretch>
        </p:blipFill>
        <p:spPr>
          <a:xfrm>
            <a:off x="9063259" y="275390"/>
            <a:ext cx="2857500" cy="2857500"/>
          </a:xfrm>
          <a:prstGeom prst="rect">
            <a:avLst/>
          </a:prstGeom>
        </p:spPr>
      </p:pic>
      <p:sp>
        <p:nvSpPr>
          <p:cNvPr id="7" name="Rectangle 6">
            <a:extLst>
              <a:ext uri="{FF2B5EF4-FFF2-40B4-BE49-F238E27FC236}">
                <a16:creationId xmlns:a16="http://schemas.microsoft.com/office/drawing/2014/main" id="{EB132E70-F39C-E24B-8E1F-EA684EFFD7C2}"/>
              </a:ext>
            </a:extLst>
          </p:cNvPr>
          <p:cNvSpPr/>
          <p:nvPr/>
        </p:nvSpPr>
        <p:spPr>
          <a:xfrm>
            <a:off x="8788723" y="3209245"/>
            <a:ext cx="7204953" cy="461665"/>
          </a:xfrm>
          <a:prstGeom prst="rect">
            <a:avLst/>
          </a:prstGeom>
        </p:spPr>
        <p:txBody>
          <a:bodyPr wrap="square">
            <a:spAutoFit/>
          </a:bodyPr>
          <a:lstStyle/>
          <a:p>
            <a:r>
              <a:rPr lang="en-US" sz="1200" dirty="0">
                <a:hlinkClick r:id="rId5"/>
              </a:rPr>
              <a:t>https://www.nytimes.com/2020/04/15/parenting/</a:t>
            </a:r>
            <a:endParaRPr lang="en-US" sz="1200" dirty="0"/>
          </a:p>
          <a:p>
            <a:r>
              <a:rPr lang="en-US" sz="1200" dirty="0"/>
              <a:t>pregnancy/nitrous-oxide-laughing-gas-labor.html</a:t>
            </a:r>
          </a:p>
        </p:txBody>
      </p:sp>
    </p:spTree>
    <p:extLst>
      <p:ext uri="{BB962C8B-B14F-4D97-AF65-F5344CB8AC3E}">
        <p14:creationId xmlns:p14="http://schemas.microsoft.com/office/powerpoint/2010/main" val="247619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350B-A6BA-3043-822D-BEEDEDF8B766}"/>
              </a:ext>
            </a:extLst>
          </p:cNvPr>
          <p:cNvSpPr>
            <a:spLocks noGrp="1"/>
          </p:cNvSpPr>
          <p:nvPr>
            <p:ph type="title"/>
          </p:nvPr>
        </p:nvSpPr>
        <p:spPr/>
        <p:txBody>
          <a:bodyPr/>
          <a:lstStyle/>
          <a:p>
            <a:r>
              <a:rPr lang="en-US" dirty="0"/>
              <a:t>Cesarean Delivery</a:t>
            </a:r>
          </a:p>
        </p:txBody>
      </p:sp>
      <p:sp>
        <p:nvSpPr>
          <p:cNvPr id="3" name="Content Placeholder 2">
            <a:extLst>
              <a:ext uri="{FF2B5EF4-FFF2-40B4-BE49-F238E27FC236}">
                <a16:creationId xmlns:a16="http://schemas.microsoft.com/office/drawing/2014/main" id="{352D0A66-A9C1-E84B-ACB4-AB28749C9BBF}"/>
              </a:ext>
            </a:extLst>
          </p:cNvPr>
          <p:cNvSpPr>
            <a:spLocks noGrp="1"/>
          </p:cNvSpPr>
          <p:nvPr>
            <p:ph idx="1"/>
          </p:nvPr>
        </p:nvSpPr>
        <p:spPr>
          <a:xfrm>
            <a:off x="489065" y="1690688"/>
            <a:ext cx="10515600" cy="4351338"/>
          </a:xfrm>
        </p:spPr>
        <p:txBody>
          <a:bodyPr>
            <a:normAutofit fontScale="92500" lnSpcReduction="10000"/>
          </a:bodyPr>
          <a:lstStyle/>
          <a:p>
            <a:r>
              <a:rPr lang="en-US" dirty="0"/>
              <a:t>Intraoperative </a:t>
            </a:r>
          </a:p>
          <a:p>
            <a:pPr lvl="1"/>
            <a:r>
              <a:rPr lang="en-US" dirty="0"/>
              <a:t>Afferent nerves innervating abdominal and pelvic organs accompany sympathetic fibers that ascend and descend in the sympathetic trunk (T5-L1) therefore T4 (nipple line) to S4 blockade is required for CD</a:t>
            </a:r>
          </a:p>
          <a:p>
            <a:r>
              <a:rPr lang="en-US" dirty="0"/>
              <a:t>Postoperative</a:t>
            </a:r>
          </a:p>
          <a:p>
            <a:pPr lvl="1"/>
            <a:r>
              <a:rPr lang="en-US" dirty="0"/>
              <a:t>Neuraxial opioids and post-op PCEA</a:t>
            </a:r>
          </a:p>
          <a:p>
            <a:pPr lvl="2"/>
            <a:r>
              <a:rPr lang="en-US" dirty="0"/>
              <a:t>ITM 100mcg, Epidural morphine 2-3mg</a:t>
            </a:r>
          </a:p>
          <a:p>
            <a:pPr lvl="2"/>
            <a:r>
              <a:rPr lang="en-US" dirty="0"/>
              <a:t>PCEA: Lumbar vs. Thoracic?</a:t>
            </a:r>
          </a:p>
          <a:p>
            <a:pPr lvl="1"/>
            <a:r>
              <a:rPr lang="en-US" dirty="0"/>
              <a:t>Multimodal, non-opioid</a:t>
            </a:r>
          </a:p>
          <a:p>
            <a:pPr lvl="1"/>
            <a:r>
              <a:rPr lang="en-US" dirty="0"/>
              <a:t>Fascial plane blocks</a:t>
            </a:r>
          </a:p>
          <a:p>
            <a:pPr lvl="2"/>
            <a:r>
              <a:rPr lang="en-US" dirty="0"/>
              <a:t>Better than nothing, inferior to ITM</a:t>
            </a:r>
          </a:p>
          <a:p>
            <a:pPr lvl="1"/>
            <a:r>
              <a:rPr lang="en-US" dirty="0"/>
              <a:t>Advanced pain management in selected patients</a:t>
            </a:r>
          </a:p>
          <a:p>
            <a:pPr lvl="2"/>
            <a:r>
              <a:rPr lang="en-US" sz="2400" dirty="0"/>
              <a:t>Acute Pain Service vs. Chronic Pain Service</a:t>
            </a:r>
          </a:p>
          <a:p>
            <a:endParaRPr lang="en-US" dirty="0"/>
          </a:p>
          <a:p>
            <a:endParaRPr lang="en-US" dirty="0"/>
          </a:p>
        </p:txBody>
      </p:sp>
      <p:pic>
        <p:nvPicPr>
          <p:cNvPr id="4" name="Picture 3">
            <a:extLst>
              <a:ext uri="{FF2B5EF4-FFF2-40B4-BE49-F238E27FC236}">
                <a16:creationId xmlns:a16="http://schemas.microsoft.com/office/drawing/2014/main" id="{E62D4F7F-375A-514F-9AE3-F4B0E2D5599E}"/>
              </a:ext>
            </a:extLst>
          </p:cNvPr>
          <p:cNvPicPr>
            <a:picLocks noChangeAspect="1"/>
          </p:cNvPicPr>
          <p:nvPr/>
        </p:nvPicPr>
        <p:blipFill>
          <a:blip r:embed="rId2"/>
          <a:stretch>
            <a:fillRect/>
          </a:stretch>
        </p:blipFill>
        <p:spPr>
          <a:xfrm>
            <a:off x="7543800" y="3956223"/>
            <a:ext cx="3810000" cy="2133600"/>
          </a:xfrm>
          <a:prstGeom prst="rect">
            <a:avLst/>
          </a:prstGeom>
        </p:spPr>
      </p:pic>
    </p:spTree>
    <p:extLst>
      <p:ext uri="{BB962C8B-B14F-4D97-AF65-F5344CB8AC3E}">
        <p14:creationId xmlns:p14="http://schemas.microsoft.com/office/powerpoint/2010/main" val="379116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D57E4E-51A7-264B-8E53-E77033ADED13}"/>
              </a:ext>
            </a:extLst>
          </p:cNvPr>
          <p:cNvPicPr>
            <a:picLocks noGrp="1" noChangeAspect="1"/>
          </p:cNvPicPr>
          <p:nvPr>
            <p:ph idx="1"/>
          </p:nvPr>
        </p:nvPicPr>
        <p:blipFill>
          <a:blip r:embed="rId3"/>
          <a:stretch>
            <a:fillRect/>
          </a:stretch>
        </p:blipFill>
        <p:spPr>
          <a:xfrm>
            <a:off x="1270356" y="166929"/>
            <a:ext cx="9651288" cy="6691071"/>
          </a:xfrm>
        </p:spPr>
      </p:pic>
    </p:spTree>
    <p:extLst>
      <p:ext uri="{BB962C8B-B14F-4D97-AF65-F5344CB8AC3E}">
        <p14:creationId xmlns:p14="http://schemas.microsoft.com/office/powerpoint/2010/main" val="19499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2E5E-C42E-414F-B124-CA9FCA774117}"/>
              </a:ext>
            </a:extLst>
          </p:cNvPr>
          <p:cNvSpPr>
            <a:spLocks noGrp="1"/>
          </p:cNvSpPr>
          <p:nvPr>
            <p:ph type="title"/>
          </p:nvPr>
        </p:nvSpPr>
        <p:spPr>
          <a:xfrm>
            <a:off x="0" y="141605"/>
            <a:ext cx="12192000" cy="1325563"/>
          </a:xfrm>
        </p:spPr>
        <p:txBody>
          <a:bodyPr/>
          <a:lstStyle/>
          <a:p>
            <a:r>
              <a:rPr lang="en-US" dirty="0"/>
              <a:t>When I could speak about anything: Why THIS Topic?</a:t>
            </a:r>
          </a:p>
        </p:txBody>
      </p:sp>
      <p:sp>
        <p:nvSpPr>
          <p:cNvPr id="3" name="Content Placeholder 2">
            <a:extLst>
              <a:ext uri="{FF2B5EF4-FFF2-40B4-BE49-F238E27FC236}">
                <a16:creationId xmlns:a16="http://schemas.microsoft.com/office/drawing/2014/main" id="{43F943BB-7087-4A45-8C5D-D19231F15BD3}"/>
              </a:ext>
            </a:extLst>
          </p:cNvPr>
          <p:cNvSpPr>
            <a:spLocks noGrp="1"/>
          </p:cNvSpPr>
          <p:nvPr>
            <p:ph idx="1"/>
          </p:nvPr>
        </p:nvSpPr>
        <p:spPr>
          <a:xfrm>
            <a:off x="352465" y="1354357"/>
            <a:ext cx="10515600" cy="4351338"/>
          </a:xfrm>
        </p:spPr>
        <p:txBody>
          <a:bodyPr>
            <a:normAutofit fontScale="92500" lnSpcReduction="10000"/>
          </a:bodyPr>
          <a:lstStyle/>
          <a:p>
            <a:r>
              <a:rPr lang="en-US" dirty="0"/>
              <a:t>Per the CDC, there were 3,659,289 births in the United States in 2021</a:t>
            </a:r>
          </a:p>
          <a:p>
            <a:pPr lvl="1"/>
            <a:r>
              <a:rPr lang="en-US" dirty="0"/>
              <a:t>Up 1% from 2020, first increase in births since 2014</a:t>
            </a:r>
          </a:p>
          <a:p>
            <a:pPr lvl="1"/>
            <a:r>
              <a:rPr lang="en-US" dirty="0"/>
              <a:t>Overall CD rate increased to 32.1% from 31.8% in 2020</a:t>
            </a:r>
          </a:p>
          <a:p>
            <a:pPr marL="457200" lvl="1" indent="0">
              <a:buNone/>
            </a:pPr>
            <a:endParaRPr lang="en-US" dirty="0"/>
          </a:p>
          <a:p>
            <a:r>
              <a:rPr lang="en-US" dirty="0"/>
              <a:t>Birth plans and birth experiences</a:t>
            </a:r>
          </a:p>
          <a:p>
            <a:pPr marL="0" indent="0">
              <a:buNone/>
            </a:pPr>
            <a:endParaRPr lang="en-US" dirty="0"/>
          </a:p>
          <a:p>
            <a:r>
              <a:rPr lang="en-US" dirty="0"/>
              <a:t>Postpartum Aftermath</a:t>
            </a:r>
          </a:p>
          <a:p>
            <a:pPr lvl="1"/>
            <a:r>
              <a:rPr lang="en-US" dirty="0"/>
              <a:t>How do we set people up for success?</a:t>
            </a:r>
          </a:p>
          <a:p>
            <a:pPr lvl="1"/>
            <a:r>
              <a:rPr lang="en-US" dirty="0"/>
              <a:t>What role may we have in adverse outcomes?</a:t>
            </a:r>
          </a:p>
          <a:p>
            <a:pPr lvl="2"/>
            <a:r>
              <a:rPr lang="en-US" dirty="0"/>
              <a:t>Chronic pain</a:t>
            </a:r>
          </a:p>
          <a:p>
            <a:pPr lvl="2"/>
            <a:r>
              <a:rPr lang="en-US" dirty="0"/>
              <a:t>Opioid misuse</a:t>
            </a:r>
          </a:p>
          <a:p>
            <a:pPr lvl="2"/>
            <a:r>
              <a:rPr lang="en-US" dirty="0"/>
              <a:t>Postpartum depression</a:t>
            </a:r>
          </a:p>
        </p:txBody>
      </p:sp>
      <p:pic>
        <p:nvPicPr>
          <p:cNvPr id="4" name="Picture 3">
            <a:extLst>
              <a:ext uri="{FF2B5EF4-FFF2-40B4-BE49-F238E27FC236}">
                <a16:creationId xmlns:a16="http://schemas.microsoft.com/office/drawing/2014/main" id="{3DB3F088-0A92-0A47-BDC8-2D6DBFC187EF}"/>
              </a:ext>
            </a:extLst>
          </p:cNvPr>
          <p:cNvPicPr>
            <a:picLocks noChangeAspect="1"/>
          </p:cNvPicPr>
          <p:nvPr/>
        </p:nvPicPr>
        <p:blipFill>
          <a:blip r:embed="rId2"/>
          <a:stretch>
            <a:fillRect/>
          </a:stretch>
        </p:blipFill>
        <p:spPr>
          <a:xfrm>
            <a:off x="7120646" y="3453760"/>
            <a:ext cx="4961105" cy="3301390"/>
          </a:xfrm>
          <a:prstGeom prst="rect">
            <a:avLst/>
          </a:prstGeom>
        </p:spPr>
      </p:pic>
      <p:pic>
        <p:nvPicPr>
          <p:cNvPr id="5" name="Picture 4">
            <a:extLst>
              <a:ext uri="{FF2B5EF4-FFF2-40B4-BE49-F238E27FC236}">
                <a16:creationId xmlns:a16="http://schemas.microsoft.com/office/drawing/2014/main" id="{D0B54301-888B-D94A-968F-B5D459DA6F55}"/>
              </a:ext>
            </a:extLst>
          </p:cNvPr>
          <p:cNvPicPr>
            <a:picLocks noChangeAspect="1"/>
          </p:cNvPicPr>
          <p:nvPr/>
        </p:nvPicPr>
        <p:blipFill>
          <a:blip r:embed="rId3"/>
          <a:stretch>
            <a:fillRect/>
          </a:stretch>
        </p:blipFill>
        <p:spPr>
          <a:xfrm>
            <a:off x="7928368" y="4001294"/>
            <a:ext cx="2939697" cy="2282588"/>
          </a:xfrm>
          <a:prstGeom prst="rect">
            <a:avLst/>
          </a:prstGeom>
        </p:spPr>
      </p:pic>
    </p:spTree>
    <p:extLst>
      <p:ext uri="{BB962C8B-B14F-4D97-AF65-F5344CB8AC3E}">
        <p14:creationId xmlns:p14="http://schemas.microsoft.com/office/powerpoint/2010/main" val="216524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73F6-6B7F-BE40-888A-8903AD12F8F0}"/>
              </a:ext>
            </a:extLst>
          </p:cNvPr>
          <p:cNvSpPr>
            <a:spLocks noGrp="1"/>
          </p:cNvSpPr>
          <p:nvPr>
            <p:ph type="title"/>
          </p:nvPr>
        </p:nvSpPr>
        <p:spPr>
          <a:xfrm>
            <a:off x="463061" y="0"/>
            <a:ext cx="10515600" cy="1325563"/>
          </a:xfrm>
        </p:spPr>
        <p:txBody>
          <a:bodyPr/>
          <a:lstStyle/>
          <a:p>
            <a:r>
              <a:rPr lang="en-US" dirty="0"/>
              <a:t>Birth Plans</a:t>
            </a:r>
          </a:p>
        </p:txBody>
      </p:sp>
      <p:sp>
        <p:nvSpPr>
          <p:cNvPr id="3" name="Content Placeholder 2">
            <a:extLst>
              <a:ext uri="{FF2B5EF4-FFF2-40B4-BE49-F238E27FC236}">
                <a16:creationId xmlns:a16="http://schemas.microsoft.com/office/drawing/2014/main" id="{5253FBD3-1AED-C747-94D0-3F0076B6F0CD}"/>
              </a:ext>
            </a:extLst>
          </p:cNvPr>
          <p:cNvSpPr>
            <a:spLocks noGrp="1"/>
          </p:cNvSpPr>
          <p:nvPr>
            <p:ph idx="1"/>
          </p:nvPr>
        </p:nvSpPr>
        <p:spPr>
          <a:xfrm>
            <a:off x="46891" y="1302117"/>
            <a:ext cx="8880111" cy="5532437"/>
          </a:xfrm>
        </p:spPr>
        <p:txBody>
          <a:bodyPr>
            <a:normAutofit fontScale="92500" lnSpcReduction="20000"/>
          </a:bodyPr>
          <a:lstStyle/>
          <a:p>
            <a:r>
              <a:rPr lang="en-US" dirty="0"/>
              <a:t>An outline of preferences during the peripartum time</a:t>
            </a:r>
          </a:p>
          <a:p>
            <a:pPr marL="0" indent="0">
              <a:buNone/>
            </a:pPr>
            <a:endParaRPr lang="en-US" dirty="0"/>
          </a:p>
          <a:p>
            <a:pPr lvl="1"/>
            <a:r>
              <a:rPr lang="en-US" dirty="0"/>
              <a:t>Who is with you? Pain management goals? Atmosphere? Delivery preferences? Postpartum goals?</a:t>
            </a:r>
          </a:p>
          <a:p>
            <a:pPr lvl="1"/>
            <a:r>
              <a:rPr lang="en-US" dirty="0"/>
              <a:t>2017 prospective cohort study, 300 women, 143 (48%) with a birth plan, similar odds of CD and no difference in length of labor for both groups, birth plan patients had fewer interventions (Pitocin, AROM, epidural). Birth plan patients were less satisfied and felt less in control of their birth experience compared with women without birth plans</a:t>
            </a:r>
          </a:p>
          <a:p>
            <a:pPr lvl="1"/>
            <a:r>
              <a:rPr lang="en-US" dirty="0"/>
              <a:t>Results from studies on births plans and satisfaction are mixed, but lean toward greater satisfaction with shared discussion as opposed to a self-prepared plan. </a:t>
            </a:r>
          </a:p>
          <a:p>
            <a:pPr marL="457200" lvl="1" indent="0">
              <a:buNone/>
            </a:pPr>
            <a:endParaRPr lang="en-US" dirty="0"/>
          </a:p>
          <a:p>
            <a:r>
              <a:rPr lang="en-US" dirty="0"/>
              <a:t>Expectations, the support of caregivers and healthcare providers, and perceived degree of control or autonomy over the birth process are more important determinants of contentment with the childbirth experience than type/quality of pain relief provided.</a:t>
            </a:r>
          </a:p>
        </p:txBody>
      </p:sp>
      <p:pic>
        <p:nvPicPr>
          <p:cNvPr id="7" name="Picture 6">
            <a:extLst>
              <a:ext uri="{FF2B5EF4-FFF2-40B4-BE49-F238E27FC236}">
                <a16:creationId xmlns:a16="http://schemas.microsoft.com/office/drawing/2014/main" id="{CC6B542E-A1A0-C244-BCAF-91841FB700BB}"/>
              </a:ext>
            </a:extLst>
          </p:cNvPr>
          <p:cNvPicPr>
            <a:picLocks noChangeAspect="1"/>
          </p:cNvPicPr>
          <p:nvPr/>
        </p:nvPicPr>
        <p:blipFill>
          <a:blip r:embed="rId2"/>
          <a:stretch>
            <a:fillRect/>
          </a:stretch>
        </p:blipFill>
        <p:spPr>
          <a:xfrm>
            <a:off x="9343172" y="1302117"/>
            <a:ext cx="2807501" cy="4090499"/>
          </a:xfrm>
          <a:prstGeom prst="rect">
            <a:avLst/>
          </a:prstGeom>
        </p:spPr>
      </p:pic>
    </p:spTree>
    <p:extLst>
      <p:ext uri="{BB962C8B-B14F-4D97-AF65-F5344CB8AC3E}">
        <p14:creationId xmlns:p14="http://schemas.microsoft.com/office/powerpoint/2010/main" val="417670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8C7E-5401-2643-88C0-84F408680DB4}"/>
              </a:ext>
            </a:extLst>
          </p:cNvPr>
          <p:cNvSpPr>
            <a:spLocks noGrp="1"/>
          </p:cNvSpPr>
          <p:nvPr>
            <p:ph type="title"/>
          </p:nvPr>
        </p:nvSpPr>
        <p:spPr>
          <a:xfrm>
            <a:off x="838200" y="60327"/>
            <a:ext cx="10515600" cy="1325563"/>
          </a:xfrm>
        </p:spPr>
        <p:txBody>
          <a:bodyPr/>
          <a:lstStyle/>
          <a:p>
            <a:r>
              <a:rPr lang="en-US" dirty="0"/>
              <a:t>Chronic Pain </a:t>
            </a:r>
          </a:p>
        </p:txBody>
      </p:sp>
      <p:sp>
        <p:nvSpPr>
          <p:cNvPr id="3" name="Content Placeholder 2">
            <a:extLst>
              <a:ext uri="{FF2B5EF4-FFF2-40B4-BE49-F238E27FC236}">
                <a16:creationId xmlns:a16="http://schemas.microsoft.com/office/drawing/2014/main" id="{0E923195-0619-A047-84A5-D467B401109A}"/>
              </a:ext>
            </a:extLst>
          </p:cNvPr>
          <p:cNvSpPr>
            <a:spLocks noGrp="1"/>
          </p:cNvSpPr>
          <p:nvPr>
            <p:ph idx="1"/>
          </p:nvPr>
        </p:nvSpPr>
        <p:spPr>
          <a:xfrm>
            <a:off x="838200" y="1336431"/>
            <a:ext cx="10515600" cy="4840532"/>
          </a:xfrm>
        </p:spPr>
        <p:txBody>
          <a:bodyPr>
            <a:normAutofit fontScale="85000" lnSpcReduction="20000"/>
          </a:bodyPr>
          <a:lstStyle/>
          <a:p>
            <a:r>
              <a:rPr lang="en-US" dirty="0"/>
              <a:t>We think of labor as an acute process but the incidence of chronic pain is significant</a:t>
            </a:r>
          </a:p>
          <a:p>
            <a:pPr marL="0" indent="0">
              <a:buNone/>
            </a:pPr>
            <a:endParaRPr lang="en-US" dirty="0"/>
          </a:p>
          <a:p>
            <a:r>
              <a:rPr lang="en-US" dirty="0"/>
              <a:t>Vaginal Deliveries</a:t>
            </a:r>
          </a:p>
          <a:p>
            <a:pPr lvl="1"/>
            <a:r>
              <a:rPr lang="en-US" dirty="0"/>
              <a:t>Up to 43% of parturients have perineal, back or pelvic girdle pain for 6 months after delivery</a:t>
            </a:r>
          </a:p>
          <a:p>
            <a:pPr lvl="1"/>
            <a:r>
              <a:rPr lang="en-US" dirty="0"/>
              <a:t>For persistent vaginal and perineal pain, operative vaginal delivery and the magnitude of perineal trauma have been consistently linked. </a:t>
            </a:r>
          </a:p>
          <a:p>
            <a:pPr lvl="1"/>
            <a:r>
              <a:rPr lang="en-US" dirty="0"/>
              <a:t>History of pregnancy-related and pre-pregnancy back pain and heavier body weight are strong risk factors for persistent back pain after pregnancy</a:t>
            </a:r>
          </a:p>
          <a:p>
            <a:pPr lvl="1"/>
            <a:r>
              <a:rPr lang="en-US" dirty="0"/>
              <a:t>One Danish study reported 12.3% with persistent pain at 6-18mo follow-up</a:t>
            </a:r>
          </a:p>
          <a:p>
            <a:pPr lvl="1"/>
            <a:r>
              <a:rPr lang="en-US" dirty="0"/>
              <a:t>Generally, up to 30% of women have chronic postpartum pain 2 years after delivery</a:t>
            </a:r>
          </a:p>
          <a:p>
            <a:r>
              <a:rPr lang="en-US" dirty="0"/>
              <a:t>CD</a:t>
            </a:r>
          </a:p>
          <a:p>
            <a:pPr lvl="1"/>
            <a:r>
              <a:rPr lang="en-US" dirty="0"/>
              <a:t>In one small study, persistent daily pain 1 year after CD was reported to be ~6%</a:t>
            </a:r>
          </a:p>
          <a:p>
            <a:pPr lvl="1"/>
            <a:r>
              <a:rPr lang="en-US" dirty="0"/>
              <a:t>Factors strongly associated with persistent incisional scar pain after Caesarean delivery include a coexisting persistent pain problem in another part of the body and </a:t>
            </a:r>
            <a:r>
              <a:rPr lang="en-US" b="1" dirty="0"/>
              <a:t>severe acute postoperative pain.</a:t>
            </a:r>
          </a:p>
          <a:p>
            <a:endParaRPr lang="en-US" dirty="0"/>
          </a:p>
        </p:txBody>
      </p:sp>
    </p:spTree>
    <p:extLst>
      <p:ext uri="{BB962C8B-B14F-4D97-AF65-F5344CB8AC3E}">
        <p14:creationId xmlns:p14="http://schemas.microsoft.com/office/powerpoint/2010/main" val="191572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A3AA8-4734-D640-BAA0-D386D6BD1170}"/>
              </a:ext>
            </a:extLst>
          </p:cNvPr>
          <p:cNvSpPr>
            <a:spLocks noGrp="1"/>
          </p:cNvSpPr>
          <p:nvPr>
            <p:ph idx="1"/>
          </p:nvPr>
        </p:nvSpPr>
        <p:spPr>
          <a:xfrm>
            <a:off x="464976" y="1993578"/>
            <a:ext cx="10515600" cy="4351338"/>
          </a:xfrm>
        </p:spPr>
        <p:txBody>
          <a:bodyPr>
            <a:normAutofit/>
          </a:bodyPr>
          <a:lstStyle/>
          <a:p>
            <a:r>
              <a:rPr lang="en-US" dirty="0"/>
              <a:t>Chronic pain and depression often co-exist</a:t>
            </a:r>
          </a:p>
          <a:p>
            <a:pPr marL="0" indent="0">
              <a:buNone/>
            </a:pPr>
            <a:endParaRPr lang="en-US" dirty="0"/>
          </a:p>
          <a:p>
            <a:r>
              <a:rPr lang="en-US" dirty="0"/>
              <a:t>Eisenach et al. followed 1288 women, a medical record review was performed within 36 </a:t>
            </a:r>
            <a:r>
              <a:rPr lang="en-US" dirty="0" err="1"/>
              <a:t>hr</a:t>
            </a:r>
            <a:r>
              <a:rPr lang="en-US" dirty="0"/>
              <a:t> of delivery and then an 8-week phone interview was completed, </a:t>
            </a:r>
            <a:r>
              <a:rPr lang="en-US" b="1" dirty="0"/>
              <a:t>severity of acute postpartum pain, but not mode of delivery</a:t>
            </a:r>
            <a:r>
              <a:rPr lang="en-US" dirty="0"/>
              <a:t>, was independently related to the risk of persistent postpartum pain and depression. </a:t>
            </a:r>
          </a:p>
          <a:p>
            <a:pPr lvl="1"/>
            <a:r>
              <a:rPr lang="en-US" dirty="0"/>
              <a:t>Women with severe acute postpartum pain had a </a:t>
            </a:r>
            <a:r>
              <a:rPr lang="en-US" b="1" dirty="0"/>
              <a:t>2.5-fold</a:t>
            </a:r>
            <a:r>
              <a:rPr lang="en-US" dirty="0"/>
              <a:t> increased risk of persistent pain and a </a:t>
            </a:r>
            <a:r>
              <a:rPr lang="en-US" b="1" dirty="0"/>
              <a:t>3.0-fold</a:t>
            </a:r>
            <a:r>
              <a:rPr lang="en-US" dirty="0"/>
              <a:t> increased risk of postpartum depression compared to those with mild postpartum pain. </a:t>
            </a:r>
          </a:p>
          <a:p>
            <a:pPr marL="457200" lvl="1"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A19C386-49D4-7849-915D-E7D201094614}"/>
              </a:ext>
            </a:extLst>
          </p:cNvPr>
          <p:cNvPicPr>
            <a:picLocks noChangeAspect="1"/>
          </p:cNvPicPr>
          <p:nvPr/>
        </p:nvPicPr>
        <p:blipFill>
          <a:blip r:embed="rId3"/>
          <a:stretch>
            <a:fillRect/>
          </a:stretch>
        </p:blipFill>
        <p:spPr>
          <a:xfrm>
            <a:off x="8788268" y="214449"/>
            <a:ext cx="2725371" cy="2725371"/>
          </a:xfrm>
          <a:prstGeom prst="rect">
            <a:avLst/>
          </a:prstGeom>
        </p:spPr>
      </p:pic>
    </p:spTree>
    <p:extLst>
      <p:ext uri="{BB962C8B-B14F-4D97-AF65-F5344CB8AC3E}">
        <p14:creationId xmlns:p14="http://schemas.microsoft.com/office/powerpoint/2010/main" val="82140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CCE9-0033-F643-9885-6A79BB3D6AF2}"/>
              </a:ext>
            </a:extLst>
          </p:cNvPr>
          <p:cNvSpPr>
            <a:spLocks noGrp="1"/>
          </p:cNvSpPr>
          <p:nvPr>
            <p:ph type="title"/>
          </p:nvPr>
        </p:nvSpPr>
        <p:spPr>
          <a:xfrm>
            <a:off x="838200" y="238012"/>
            <a:ext cx="10515600" cy="1325563"/>
          </a:xfrm>
        </p:spPr>
        <p:txBody>
          <a:bodyPr/>
          <a:lstStyle/>
          <a:p>
            <a:r>
              <a:rPr lang="en-US" dirty="0"/>
              <a:t>Postpartum Depression</a:t>
            </a:r>
          </a:p>
        </p:txBody>
      </p:sp>
      <p:sp>
        <p:nvSpPr>
          <p:cNvPr id="3" name="Content Placeholder 2">
            <a:extLst>
              <a:ext uri="{FF2B5EF4-FFF2-40B4-BE49-F238E27FC236}">
                <a16:creationId xmlns:a16="http://schemas.microsoft.com/office/drawing/2014/main" id="{9FA4CB5A-442F-1646-8DAE-39ED7BC4C5AF}"/>
              </a:ext>
            </a:extLst>
          </p:cNvPr>
          <p:cNvSpPr>
            <a:spLocks noGrp="1"/>
          </p:cNvSpPr>
          <p:nvPr>
            <p:ph idx="1"/>
          </p:nvPr>
        </p:nvSpPr>
        <p:spPr>
          <a:xfrm>
            <a:off x="408994" y="1693709"/>
            <a:ext cx="10515600" cy="5498757"/>
          </a:xfrm>
        </p:spPr>
        <p:txBody>
          <a:bodyPr>
            <a:normAutofit/>
          </a:bodyPr>
          <a:lstStyle/>
          <a:p>
            <a:r>
              <a:rPr lang="en-US" dirty="0"/>
              <a:t>Postpartum depression affects 10-25% of postpartum women</a:t>
            </a:r>
          </a:p>
          <a:p>
            <a:pPr marL="0" indent="0">
              <a:buNone/>
            </a:pPr>
            <a:endParaRPr lang="en-US" dirty="0"/>
          </a:p>
          <a:p>
            <a:r>
              <a:rPr lang="en-US" dirty="0"/>
              <a:t>ACOG: </a:t>
            </a:r>
          </a:p>
          <a:p>
            <a:pPr lvl="1"/>
            <a:r>
              <a:rPr lang="en-US" b="1" dirty="0"/>
              <a:t>Postpartum Depression</a:t>
            </a:r>
            <a:r>
              <a:rPr lang="en-US" dirty="0"/>
              <a:t>: A type of depressive mood disorder that develops in the first year after the birth of a child. This type of depression can affect a woman’s ability to take care of her child. Women with postpartum depression have intense feelings of sadness, anxiety, or despair that prevent them from being able to do their daily tasks. </a:t>
            </a:r>
          </a:p>
          <a:p>
            <a:pPr lvl="1"/>
            <a:r>
              <a:rPr lang="en-US" b="1" dirty="0"/>
              <a:t>Baby Blues</a:t>
            </a:r>
            <a:r>
              <a:rPr lang="en-US" dirty="0"/>
              <a:t>: Feelings of sadness, fear, anger, or anxiety occurring about 3 days after childbirth and usually ending within 1 to 2 weeks. </a:t>
            </a:r>
          </a:p>
          <a:p>
            <a:endParaRPr lang="en-US" dirty="0"/>
          </a:p>
        </p:txBody>
      </p:sp>
    </p:spTree>
    <p:extLst>
      <p:ext uri="{BB962C8B-B14F-4D97-AF65-F5344CB8AC3E}">
        <p14:creationId xmlns:p14="http://schemas.microsoft.com/office/powerpoint/2010/main" val="395738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A4AAE-9FEA-A04E-9CEA-2C6E0EC64010}"/>
              </a:ext>
            </a:extLst>
          </p:cNvPr>
          <p:cNvPicPr>
            <a:picLocks noChangeAspect="1"/>
          </p:cNvPicPr>
          <p:nvPr/>
        </p:nvPicPr>
        <p:blipFill>
          <a:blip r:embed="rId3"/>
          <a:stretch>
            <a:fillRect/>
          </a:stretch>
        </p:blipFill>
        <p:spPr>
          <a:xfrm>
            <a:off x="1884783" y="394868"/>
            <a:ext cx="8394700" cy="5956300"/>
          </a:xfrm>
          <a:prstGeom prst="rect">
            <a:avLst/>
          </a:prstGeom>
        </p:spPr>
      </p:pic>
      <p:sp>
        <p:nvSpPr>
          <p:cNvPr id="10" name="Rectangle 9">
            <a:extLst>
              <a:ext uri="{FF2B5EF4-FFF2-40B4-BE49-F238E27FC236}">
                <a16:creationId xmlns:a16="http://schemas.microsoft.com/office/drawing/2014/main" id="{A83384B8-A2FE-CB42-AB6C-5A597EA9795B}"/>
              </a:ext>
            </a:extLst>
          </p:cNvPr>
          <p:cNvSpPr/>
          <p:nvPr/>
        </p:nvSpPr>
        <p:spPr>
          <a:xfrm>
            <a:off x="61959" y="6488668"/>
            <a:ext cx="10721076" cy="369332"/>
          </a:xfrm>
          <a:prstGeom prst="rect">
            <a:avLst/>
          </a:prstGeom>
        </p:spPr>
        <p:txBody>
          <a:bodyPr wrap="none">
            <a:spAutoFit/>
          </a:bodyPr>
          <a:lstStyle/>
          <a:p>
            <a:r>
              <a:rPr lang="en-US" dirty="0">
                <a:hlinkClick r:id="rId4"/>
              </a:rPr>
              <a:t>https://brownmedpedsresidency.org/postpartum-depression/</a:t>
            </a:r>
            <a:r>
              <a:rPr lang="en-US" dirty="0"/>
              <a:t>. AND </a:t>
            </a:r>
            <a:r>
              <a:rPr lang="en-US" dirty="0">
                <a:hlinkClick r:id="rId5"/>
              </a:rPr>
              <a:t>https://www.2020mom.org/mmh-disorders</a:t>
            </a:r>
            <a:r>
              <a:rPr lang="en-US" dirty="0"/>
              <a:t> </a:t>
            </a:r>
          </a:p>
        </p:txBody>
      </p:sp>
    </p:spTree>
    <p:extLst>
      <p:ext uri="{BB962C8B-B14F-4D97-AF65-F5344CB8AC3E}">
        <p14:creationId xmlns:p14="http://schemas.microsoft.com/office/powerpoint/2010/main" val="244861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DDD7-331D-BE48-9418-6D348A02F0DD}"/>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58F5EFF9-5090-8E4E-96C0-560680C54F2D}"/>
              </a:ext>
            </a:extLst>
          </p:cNvPr>
          <p:cNvSpPr>
            <a:spLocks noGrp="1"/>
          </p:cNvSpPr>
          <p:nvPr>
            <p:ph idx="1"/>
          </p:nvPr>
        </p:nvSpPr>
        <p:spPr>
          <a:xfrm>
            <a:off x="838200" y="1578487"/>
            <a:ext cx="10515600" cy="5020021"/>
          </a:xfrm>
        </p:spPr>
        <p:txBody>
          <a:bodyPr>
            <a:normAutofit fontScale="92500" lnSpcReduction="20000"/>
          </a:bodyPr>
          <a:lstStyle/>
          <a:p>
            <a:r>
              <a:rPr lang="en-US" dirty="0"/>
              <a:t>More high-quality studies on the interplay between pain management and postpartum outcomes   </a:t>
            </a:r>
          </a:p>
          <a:p>
            <a:r>
              <a:rPr lang="en-US" dirty="0"/>
              <a:t>Genetic mechanisms of labor pain and analgesia</a:t>
            </a:r>
          </a:p>
          <a:p>
            <a:pPr lvl="1"/>
            <a:r>
              <a:rPr lang="en-US" dirty="0"/>
              <a:t>There may be genetic factors contributing to pain</a:t>
            </a:r>
          </a:p>
          <a:p>
            <a:pPr lvl="1"/>
            <a:r>
              <a:rPr lang="en-US" dirty="0"/>
              <a:t>Recent evidence suggests a role for polymorphisms of genes in the serotonergic, dopaminergic and catecholaminergic systems in the pathogenesis of fibromyalgia and temporomandibular disorders that may be targets of interest for labor pain genetic studies</a:t>
            </a:r>
          </a:p>
          <a:p>
            <a:pPr lvl="1"/>
            <a:r>
              <a:rPr lang="en-US" dirty="0"/>
              <a:t>To date only a few genes have been tested for effects on labor related pain</a:t>
            </a:r>
          </a:p>
          <a:p>
            <a:pPr lvl="0"/>
            <a:r>
              <a:rPr lang="en-US" dirty="0"/>
              <a:t>Pharmacogenetics is a field of research that studies genetic variability in drug metabolism and response. </a:t>
            </a:r>
          </a:p>
          <a:p>
            <a:pPr lvl="1"/>
            <a:r>
              <a:rPr lang="en-US" dirty="0"/>
              <a:t>To date there are no guidelines that suggest any pharmacogenetic testing before administering pain or anesthetic drugs</a:t>
            </a:r>
          </a:p>
          <a:p>
            <a:pPr marL="457200" lvl="1" indent="0">
              <a:buNone/>
            </a:pPr>
            <a:endParaRPr lang="en-US" dirty="0"/>
          </a:p>
          <a:p>
            <a:r>
              <a:rPr lang="en-US" dirty="0"/>
              <a:t>Moving toward personalized medicine?</a:t>
            </a:r>
          </a:p>
          <a:p>
            <a:r>
              <a:rPr lang="en-US" dirty="0"/>
              <a:t>Transitional pain clinics?</a:t>
            </a:r>
          </a:p>
          <a:p>
            <a:endParaRPr lang="en-US" dirty="0"/>
          </a:p>
        </p:txBody>
      </p:sp>
    </p:spTree>
    <p:extLst>
      <p:ext uri="{BB962C8B-B14F-4D97-AF65-F5344CB8AC3E}">
        <p14:creationId xmlns:p14="http://schemas.microsoft.com/office/powerpoint/2010/main" val="307676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A4E8-C7AB-524D-88E2-AB1B45103A59}"/>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984A4AF6-7086-7844-B0C8-79CAF9D7FA8D}"/>
              </a:ext>
            </a:extLst>
          </p:cNvPr>
          <p:cNvSpPr>
            <a:spLocks noGrp="1"/>
          </p:cNvSpPr>
          <p:nvPr>
            <p:ph idx="1"/>
          </p:nvPr>
        </p:nvSpPr>
        <p:spPr/>
        <p:txBody>
          <a:bodyPr/>
          <a:lstStyle/>
          <a:p>
            <a:r>
              <a:rPr lang="en-US" dirty="0"/>
              <a:t>I do not have any affiliations or financial involvement that conflict with the material presented.</a:t>
            </a:r>
          </a:p>
          <a:p>
            <a:endParaRPr lang="en-US" dirty="0"/>
          </a:p>
        </p:txBody>
      </p:sp>
    </p:spTree>
    <p:extLst>
      <p:ext uri="{BB962C8B-B14F-4D97-AF65-F5344CB8AC3E}">
        <p14:creationId xmlns:p14="http://schemas.microsoft.com/office/powerpoint/2010/main" val="408821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25A4-0081-B941-9BC3-1E5875EDE90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FF6A710-2373-EF42-960A-C6551130A145}"/>
              </a:ext>
            </a:extLst>
          </p:cNvPr>
          <p:cNvSpPr>
            <a:spLocks noGrp="1"/>
          </p:cNvSpPr>
          <p:nvPr>
            <p:ph idx="1"/>
          </p:nvPr>
        </p:nvSpPr>
        <p:spPr/>
        <p:txBody>
          <a:bodyPr>
            <a:normAutofit lnSpcReduction="10000"/>
          </a:bodyPr>
          <a:lstStyle/>
          <a:p>
            <a:r>
              <a:rPr lang="en-US" dirty="0"/>
              <a:t>Knowing options for peripartum analgesia allows you to have a comprehensive conversation with your patients.</a:t>
            </a:r>
          </a:p>
          <a:p>
            <a:r>
              <a:rPr lang="en-US" dirty="0"/>
              <a:t>Understanding a patient’s expectations, reviewing their birth plan if present and having empathy when shifts in birth course take place may be the difference in having a positive birth experience and potentially an easier transition to postpartum healing.</a:t>
            </a:r>
          </a:p>
          <a:p>
            <a:r>
              <a:rPr lang="en-US" dirty="0"/>
              <a:t>More studies are needed on the relationships between peripartum pain and postpartum outcomes, but what we do matters!</a:t>
            </a:r>
          </a:p>
          <a:p>
            <a:r>
              <a:rPr lang="en-US" dirty="0"/>
              <a:t>Genetics may play a role in pain, little data exists for parturients, and how to utilize this information once gathered may promote improved outcomes in the future.</a:t>
            </a:r>
          </a:p>
        </p:txBody>
      </p:sp>
    </p:spTree>
    <p:extLst>
      <p:ext uri="{BB962C8B-B14F-4D97-AF65-F5344CB8AC3E}">
        <p14:creationId xmlns:p14="http://schemas.microsoft.com/office/powerpoint/2010/main" val="19137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3E1A-B43B-064F-9DAB-D8745660D3F2}"/>
              </a:ext>
            </a:extLst>
          </p:cNvPr>
          <p:cNvSpPr>
            <a:spLocks noGrp="1"/>
          </p:cNvSpPr>
          <p:nvPr>
            <p:ph type="title"/>
          </p:nvPr>
        </p:nvSpPr>
        <p:spPr>
          <a:xfrm>
            <a:off x="838200" y="-178577"/>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A6395C56-CC7A-7946-A5FF-F5DF7B6AAFEA}"/>
              </a:ext>
            </a:extLst>
          </p:cNvPr>
          <p:cNvSpPr>
            <a:spLocks noGrp="1"/>
          </p:cNvSpPr>
          <p:nvPr>
            <p:ph idx="1"/>
          </p:nvPr>
        </p:nvSpPr>
        <p:spPr>
          <a:xfrm>
            <a:off x="0" y="947181"/>
            <a:ext cx="12192000" cy="6190734"/>
          </a:xfrm>
        </p:spPr>
        <p:txBody>
          <a:bodyPr>
            <a:normAutofit fontScale="47500" lnSpcReduction="20000"/>
          </a:bodyPr>
          <a:lstStyle/>
          <a:p>
            <a:r>
              <a:rPr lang="en-US" dirty="0"/>
              <a:t>Afshar Y, Mei JY, Gregory KD, Kilpatrick SJ, Esakoff TF. Birth plans-Impact on mode of delivery, obstetrical interventions, and birth experience satisfaction: A prospective cohort study. Birth. 2018 Mar;45(1):43-49. doi: 10.1111/birt.12320. Epub 2017 Nov 2. PMID: 29094374.</a:t>
            </a:r>
          </a:p>
          <a:p>
            <a:r>
              <a:rPr lang="en-US" dirty="0" err="1"/>
              <a:t>Bauchat</a:t>
            </a:r>
            <a:r>
              <a:rPr lang="en-US" dirty="0"/>
              <a:t>, Jeanette R. MD, MS</a:t>
            </a:r>
            <a:r>
              <a:rPr lang="en-US" baseline="30000" dirty="0"/>
              <a:t>*</a:t>
            </a:r>
            <a:r>
              <a:rPr lang="en-US" dirty="0"/>
              <a:t>; </a:t>
            </a:r>
            <a:r>
              <a:rPr lang="en-US" dirty="0" err="1"/>
              <a:t>Weiniger</a:t>
            </a:r>
            <a:r>
              <a:rPr lang="en-US" dirty="0"/>
              <a:t>, Carolyn F. MBChB</a:t>
            </a:r>
            <a:r>
              <a:rPr lang="en-US" baseline="30000" dirty="0"/>
              <a:t>†</a:t>
            </a:r>
            <a:r>
              <a:rPr lang="en-US" dirty="0"/>
              <a:t>; Sultan, Pervez MBChB, FRCA, MD</a:t>
            </a:r>
            <a:r>
              <a:rPr lang="en-US" baseline="30000" dirty="0"/>
              <a:t>‡</a:t>
            </a:r>
            <a:r>
              <a:rPr lang="en-US" dirty="0"/>
              <a:t>; Habib, Ashraf S. MBBCh, MSc, </a:t>
            </a:r>
            <a:r>
              <a:rPr lang="en-US" dirty="0" err="1"/>
              <a:t>MHSc</a:t>
            </a:r>
            <a:r>
              <a:rPr lang="en-US" dirty="0"/>
              <a:t>, FRCA</a:t>
            </a:r>
            <a:r>
              <a:rPr lang="en-US" baseline="30000" dirty="0"/>
              <a:t>§</a:t>
            </a:r>
            <a:r>
              <a:rPr lang="en-US" dirty="0"/>
              <a:t>; Ando, Kazuo MD, PhD</a:t>
            </a:r>
            <a:r>
              <a:rPr lang="en-US" baseline="30000" dirty="0"/>
              <a:t>‖</a:t>
            </a:r>
            <a:r>
              <a:rPr lang="en-US" dirty="0"/>
              <a:t>; Kowalczyk, John J. MD</a:t>
            </a:r>
            <a:r>
              <a:rPr lang="en-US" baseline="30000" dirty="0"/>
              <a:t>¶</a:t>
            </a:r>
            <a:r>
              <a:rPr lang="en-US" dirty="0"/>
              <a:t>; Kato, </a:t>
            </a:r>
            <a:r>
              <a:rPr lang="en-US" dirty="0" err="1"/>
              <a:t>Rie</a:t>
            </a:r>
            <a:r>
              <a:rPr lang="en-US" dirty="0"/>
              <a:t> MD, DPhil</a:t>
            </a:r>
            <a:r>
              <a:rPr lang="en-US" baseline="30000" dirty="0"/>
              <a:t>#</a:t>
            </a:r>
            <a:r>
              <a:rPr lang="en-US" dirty="0"/>
              <a:t>; George, Ronald B. MD, FRCPC</a:t>
            </a:r>
            <a:r>
              <a:rPr lang="en-US" baseline="30000" dirty="0"/>
              <a:t>**</a:t>
            </a:r>
            <a:r>
              <a:rPr lang="en-US" dirty="0"/>
              <a:t>; Palmer, Craig M. MD</a:t>
            </a:r>
            <a:r>
              <a:rPr lang="en-US" baseline="30000" dirty="0"/>
              <a:t>††</a:t>
            </a:r>
            <a:r>
              <a:rPr lang="en-US" dirty="0"/>
              <a:t>; Carvalho, Brendan MBBCh, FRCA</a:t>
            </a:r>
            <a:r>
              <a:rPr lang="en-US" baseline="30000" dirty="0"/>
              <a:t>‡‡</a:t>
            </a:r>
            <a:r>
              <a:rPr lang="en-US" dirty="0"/>
              <a:t>. Society for Obstetric Anesthesia and Perinatology Consensus Statement: Monitoring Recommendations for Prevention and Detection of Respiratory Depression Associated With Administration of Neuraxial Morphine for Cesarean Delivery Analgesia. Anesthesia &amp; Analgesia 129(2):p 458-474, August 2019. | DOI: 10.1213/ANE.0000000000004195</a:t>
            </a:r>
          </a:p>
          <a:p>
            <a:r>
              <a:rPr lang="en-US" dirty="0"/>
              <a:t>Eisenach JC, Pan PH, Smiley R, Lavand'homme P, Landau R, Houle TT. Severity of acute pain after childbirth, but not type of delivery, predicts persistent pain and postpartum depression. Pain. 2008 Nov 15;140(1):87-94. doi: 10.1016/j.pain.2008.07.011. Epub 2008 Sep 24. PMID: 18818022; PMCID: PMC2605246.</a:t>
            </a:r>
          </a:p>
          <a:p>
            <a:r>
              <a:rPr lang="en-US" dirty="0"/>
              <a:t>Han Y, Li P, Miao M, Tao Y, Kang X, Zhang J. S-ketamine as an adjuvant in patient-controlled intravenous analgesia for preventing postpartum depression: a randomized controlled trial. BMC Anesthesiol. 2022 Feb 16;22(1):49. doi: 10.1186/s12871-022-01588-7. PMID: 35172727; PMCID: PMC8848809.</a:t>
            </a:r>
          </a:p>
          <a:p>
            <a:r>
              <a:rPr lang="en-US" dirty="0"/>
              <a:t>Komatsu R, Ando K, Flood PD. Factors associated with persistent pain after childbirth: a narrative review. Br J Anaesth. 2020 Mar;124(3):e117-e130. doi: 10.1016/j.bja.2019.12.037. Epub 2020 Jan 17. PMID: 31955857; PMCID: PMC7187795.</a:t>
            </a:r>
          </a:p>
          <a:p>
            <a:r>
              <a:rPr lang="en-US" dirty="0"/>
              <a:t>Landau R. Post-cesarean delivery pain. Management of the opioid-dependent patient before, during and after cesarean delivery. Int J Obstet Anesth. 2019 Aug;39:105-116. doi: 10.1016/j.ijoa.2019.01.011. Epub 2019 Feb 10. PMID: 31005380.</a:t>
            </a:r>
          </a:p>
          <a:p>
            <a:r>
              <a:rPr lang="en-US" dirty="0"/>
              <a:t>Lavand’homme P. Postpartum chronic pain. Minerva Anestesiol 2019;85:320-4. DOI: 10.23736/S0375- 9393.18.13060-4</a:t>
            </a:r>
          </a:p>
          <a:p>
            <a:r>
              <a:rPr lang="en-US" dirty="0"/>
              <a:t>Marwah R, Hassan S, Carvalho JCA, Balki M. Remifentanil versus fentanyl for intravenous patient-controlled labouranalgesia: an observational study. Can J Anaesth 2012;59:246e54. https://doi.org/10.1007/s12630-011-9625-0.</a:t>
            </a:r>
          </a:p>
          <a:p>
            <a:r>
              <a:rPr lang="en-US" dirty="0"/>
              <a:t>Nanji JA, Carvalho B. Pain management during labor and vaginal birth. Best Pract Res Clin Obstet Gynaecol. 2020 Aug;67:100-112. doi: 10.1016/j.bpobgyn.2020.03.002. Epub 2020 Mar 7. PMID: 32265134.</a:t>
            </a:r>
          </a:p>
          <a:p>
            <a:r>
              <a:rPr lang="en-US" dirty="0"/>
              <a:t>Orbach-Zinger S, Landau R, Harousch AB, Ovad O, Caspi L, Kornilov E, Ioscovich A, Bracco D, Davis A, Fireman S, Hoshen M, Eidelman LA. The Relationship Between Women's Intention to Request a Labor Epidural Analgesia, Actually Delivering With Labor Epidural Analgesia, and Postpartum Depression at 6 Weeks: A Prospective Observational Study. Anesth Analg. 2018 May;126(5):1590-1597. doi: 10.1213/ANE.0000000000002501. PMID: 28930940.</a:t>
            </a:r>
          </a:p>
          <a:p>
            <a:r>
              <a:rPr lang="en-US" dirty="0"/>
              <a:t>Orbach-Zinger S, Heesen M, Grigoriadis S, Heesen P, Halpern S. A systematic review of the association between postpartum depression and neuraxial labor analgesia. Int J Obstet Anesth. 2021 Feb;45:142-149. doi: 10.1016/j.ijoa.2020.10.004. Epub 2020 Oct 17. PMID: 33221120.</a:t>
            </a:r>
          </a:p>
          <a:p>
            <a:r>
              <a:rPr lang="en-US" dirty="0"/>
              <a:t>Shnol H, Paul N, Belfer I</a:t>
            </a:r>
            <a:r>
              <a:rPr lang="en-US" b="1" i="1" dirty="0"/>
              <a:t>. </a:t>
            </a:r>
            <a:r>
              <a:rPr lang="en-US" dirty="0"/>
              <a:t>International Anesthesiology Clinics 52 (2014) 1-17.</a:t>
            </a:r>
            <a:r>
              <a:rPr lang="en-US" dirty="0">
                <a:effectLst/>
              </a:rPr>
              <a:t> </a:t>
            </a:r>
          </a:p>
          <a:p>
            <a:r>
              <a:rPr lang="en-US" dirty="0"/>
              <a:t>Sng BL, Leong WL, Zeng Y, Siddiqui FJ, Assam PN, Lim Y, Chan ESY, Sia AT. Early versus late initiation of epidural analgesia for labour. Cochrane Database of Systematic Reviews 2014, Issue 10. Art. No.: CD007238. DOI: 10.1002/14651858.CD007238.pub2. </a:t>
            </a:r>
          </a:p>
          <a:p>
            <a:r>
              <a:rPr lang="en-US" dirty="0"/>
              <a:t>Sun KW, Pan PH. Persistent pain after cesarean delivery. Int J Obstet Anesth. 2019 Nov;40:78-90. doi: 10.1016/j.ijoa.2019.06.003. Epub 2019 Jun 9. PMID: 31281032.</a:t>
            </a:r>
          </a:p>
        </p:txBody>
      </p:sp>
    </p:spTree>
    <p:extLst>
      <p:ext uri="{BB962C8B-B14F-4D97-AF65-F5344CB8AC3E}">
        <p14:creationId xmlns:p14="http://schemas.microsoft.com/office/powerpoint/2010/main" val="334569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9D84-4DD5-3C46-896D-84E746939BAE}"/>
              </a:ext>
            </a:extLst>
          </p:cNvPr>
          <p:cNvSpPr>
            <a:spLocks noGrp="1"/>
          </p:cNvSpPr>
          <p:nvPr>
            <p:ph type="title"/>
          </p:nvPr>
        </p:nvSpPr>
        <p:spPr>
          <a:xfrm>
            <a:off x="838200" y="161925"/>
            <a:ext cx="10515600" cy="1325563"/>
          </a:xfrm>
        </p:spPr>
        <p:txBody>
          <a:bodyPr/>
          <a:lstStyle/>
          <a:p>
            <a:r>
              <a:rPr lang="en-US" dirty="0"/>
              <a:t>Goals and Objectives</a:t>
            </a:r>
          </a:p>
        </p:txBody>
      </p:sp>
      <p:sp>
        <p:nvSpPr>
          <p:cNvPr id="3" name="Content Placeholder 2">
            <a:extLst>
              <a:ext uri="{FF2B5EF4-FFF2-40B4-BE49-F238E27FC236}">
                <a16:creationId xmlns:a16="http://schemas.microsoft.com/office/drawing/2014/main" id="{4DAE2D50-B321-4D43-AD45-477B235AE9FD}"/>
              </a:ext>
            </a:extLst>
          </p:cNvPr>
          <p:cNvSpPr>
            <a:spLocks noGrp="1"/>
          </p:cNvSpPr>
          <p:nvPr>
            <p:ph idx="1"/>
          </p:nvPr>
        </p:nvSpPr>
        <p:spPr>
          <a:xfrm>
            <a:off x="838200" y="1239520"/>
            <a:ext cx="10515600" cy="4774883"/>
          </a:xfrm>
        </p:spPr>
        <p:txBody>
          <a:bodyPr/>
          <a:lstStyle/>
          <a:p>
            <a:pPr marL="0" indent="0">
              <a:buNone/>
            </a:pPr>
            <a:endParaRPr lang="en-US" dirty="0"/>
          </a:p>
          <a:p>
            <a:r>
              <a:rPr lang="en-US" dirty="0"/>
              <a:t>Review </a:t>
            </a:r>
          </a:p>
          <a:p>
            <a:pPr lvl="1"/>
            <a:r>
              <a:rPr lang="en-US" dirty="0"/>
              <a:t>Pain mechanisms for both labor and Cesarean delivery (CD)</a:t>
            </a:r>
          </a:p>
          <a:p>
            <a:pPr lvl="1"/>
            <a:r>
              <a:rPr lang="en-US" dirty="0"/>
              <a:t>Options for labor analgesia</a:t>
            </a:r>
          </a:p>
          <a:p>
            <a:pPr lvl="1"/>
            <a:r>
              <a:rPr lang="en-US" dirty="0"/>
              <a:t>Multimodal post-operative pain management </a:t>
            </a:r>
          </a:p>
          <a:p>
            <a:r>
              <a:rPr lang="en-US" dirty="0"/>
              <a:t>Discuss both short- and long-term implications of peripartum pain and our role in the process</a:t>
            </a:r>
          </a:p>
          <a:p>
            <a:r>
              <a:rPr lang="en-US" dirty="0"/>
              <a:t>Explore future directions for enhanced care</a:t>
            </a:r>
          </a:p>
          <a:p>
            <a:endParaRPr lang="en-US" dirty="0"/>
          </a:p>
        </p:txBody>
      </p:sp>
      <p:pic>
        <p:nvPicPr>
          <p:cNvPr id="4" name="Picture 3">
            <a:extLst>
              <a:ext uri="{FF2B5EF4-FFF2-40B4-BE49-F238E27FC236}">
                <a16:creationId xmlns:a16="http://schemas.microsoft.com/office/drawing/2014/main" id="{C27D43DF-9DA7-6641-AC4D-EF70C8F77F71}"/>
              </a:ext>
            </a:extLst>
          </p:cNvPr>
          <p:cNvPicPr>
            <a:picLocks noChangeAspect="1"/>
          </p:cNvPicPr>
          <p:nvPr/>
        </p:nvPicPr>
        <p:blipFill>
          <a:blip r:embed="rId2"/>
          <a:stretch>
            <a:fillRect/>
          </a:stretch>
        </p:blipFill>
        <p:spPr>
          <a:xfrm>
            <a:off x="8861096" y="4153216"/>
            <a:ext cx="3187700" cy="2540000"/>
          </a:xfrm>
          <a:prstGeom prst="rect">
            <a:avLst/>
          </a:prstGeom>
        </p:spPr>
      </p:pic>
    </p:spTree>
    <p:extLst>
      <p:ext uri="{BB962C8B-B14F-4D97-AF65-F5344CB8AC3E}">
        <p14:creationId xmlns:p14="http://schemas.microsoft.com/office/powerpoint/2010/main" val="45394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46" y="-32802"/>
            <a:ext cx="7285790" cy="1143000"/>
          </a:xfrm>
        </p:spPr>
        <p:txBody>
          <a:bodyPr/>
          <a:lstStyle/>
          <a:p>
            <a:r>
              <a:rPr lang="en-US" dirty="0"/>
              <a:t>Labor Pain</a:t>
            </a:r>
          </a:p>
        </p:txBody>
      </p:sp>
      <p:sp>
        <p:nvSpPr>
          <p:cNvPr id="3" name="Content Placeholder 2"/>
          <p:cNvSpPr>
            <a:spLocks noGrp="1"/>
          </p:cNvSpPr>
          <p:nvPr>
            <p:ph idx="1"/>
          </p:nvPr>
        </p:nvSpPr>
        <p:spPr>
          <a:xfrm>
            <a:off x="0" y="1528946"/>
            <a:ext cx="9123679" cy="5645472"/>
          </a:xfrm>
        </p:spPr>
        <p:txBody>
          <a:bodyPr>
            <a:normAutofit/>
          </a:bodyPr>
          <a:lstStyle/>
          <a:p>
            <a:pPr lvl="0"/>
            <a:r>
              <a:rPr lang="en-US" dirty="0"/>
              <a:t>The pain experience is affected by psychological, clinical, and genetic factors which explains the variability in how parturients experience childbirth.</a:t>
            </a:r>
          </a:p>
          <a:p>
            <a:pPr marL="0" lvl="0" indent="0">
              <a:buNone/>
            </a:pPr>
            <a:endParaRPr lang="en-US" dirty="0"/>
          </a:p>
          <a:p>
            <a:pPr lvl="0"/>
            <a:r>
              <a:rPr lang="en-US" dirty="0"/>
              <a:t>Pathways</a:t>
            </a:r>
          </a:p>
          <a:p>
            <a:pPr lvl="1"/>
            <a:r>
              <a:rPr lang="en-US" dirty="0"/>
              <a:t>1</a:t>
            </a:r>
            <a:r>
              <a:rPr lang="en-US" baseline="30000" dirty="0"/>
              <a:t>st</a:t>
            </a:r>
            <a:r>
              <a:rPr lang="en-US" dirty="0"/>
              <a:t> stage of labor: Nociceptive stimuli transmitted via small unmyelinated C fibers to T10-L1 posterior nerve root ganglia </a:t>
            </a:r>
          </a:p>
          <a:p>
            <a:pPr lvl="1"/>
            <a:r>
              <a:rPr lang="en-US" dirty="0"/>
              <a:t>2</a:t>
            </a:r>
            <a:r>
              <a:rPr lang="en-US" baseline="30000" dirty="0"/>
              <a:t>nd</a:t>
            </a:r>
            <a:r>
              <a:rPr lang="en-US" dirty="0"/>
              <a:t> stage of labor: Somatic stimuli transmitted via fine myelinated A-delta fibers through the pudendal nerves and perineal branches of the posterior cutaneous nerve of the thigh to S2 - S4 nerve roots </a:t>
            </a:r>
          </a:p>
          <a:p>
            <a:pPr marL="0" lvl="0" indent="0">
              <a:buNone/>
            </a:pPr>
            <a:endParaRPr lang="en-US" dirty="0"/>
          </a:p>
          <a:p>
            <a:pPr>
              <a:buNone/>
            </a:pPr>
            <a:endParaRPr lang="en-US" sz="2400" dirty="0"/>
          </a:p>
          <a:p>
            <a:pPr>
              <a:buNone/>
            </a:pPr>
            <a:endParaRPr lang="en-US" dirty="0"/>
          </a:p>
          <a:p>
            <a:endParaRPr lang="en-US" dirty="0"/>
          </a:p>
        </p:txBody>
      </p:sp>
      <p:pic>
        <p:nvPicPr>
          <p:cNvPr id="4" name="Content Placeholder 3" descr="pain pathways.jpg"/>
          <p:cNvPicPr>
            <a:picLocks noChangeAspect="1"/>
          </p:cNvPicPr>
          <p:nvPr/>
        </p:nvPicPr>
        <p:blipFill>
          <a:blip r:embed="rId3"/>
          <a:srcRect l="-85695" r="-85695"/>
          <a:stretch>
            <a:fillRect/>
          </a:stretch>
        </p:blipFill>
        <p:spPr>
          <a:xfrm>
            <a:off x="6540492" y="1528946"/>
            <a:ext cx="7920698" cy="4525963"/>
          </a:xfrm>
          <a:prstGeom prst="rect">
            <a:avLst/>
          </a:prstGeom>
        </p:spPr>
      </p:pic>
    </p:spTree>
    <p:extLst>
      <p:ext uri="{BB962C8B-B14F-4D97-AF65-F5344CB8AC3E}">
        <p14:creationId xmlns:p14="http://schemas.microsoft.com/office/powerpoint/2010/main" val="31363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92" y="389873"/>
            <a:ext cx="7878611" cy="1143000"/>
          </a:xfrm>
        </p:spPr>
        <p:txBody>
          <a:bodyPr>
            <a:normAutofit/>
          </a:bodyPr>
          <a:lstStyle/>
          <a:p>
            <a:r>
              <a:rPr lang="en-US" dirty="0"/>
              <a:t>Labor Analgesia Options</a:t>
            </a:r>
          </a:p>
        </p:txBody>
      </p:sp>
      <p:sp>
        <p:nvSpPr>
          <p:cNvPr id="3" name="Content Placeholder 2"/>
          <p:cNvSpPr>
            <a:spLocks noGrp="1"/>
          </p:cNvSpPr>
          <p:nvPr>
            <p:ph idx="1"/>
          </p:nvPr>
        </p:nvSpPr>
        <p:spPr>
          <a:xfrm>
            <a:off x="1339353" y="2367471"/>
            <a:ext cx="9269144" cy="5410200"/>
          </a:xfrm>
        </p:spPr>
        <p:txBody>
          <a:bodyPr>
            <a:normAutofit/>
          </a:bodyPr>
          <a:lstStyle/>
          <a:p>
            <a:r>
              <a:rPr lang="en-US" dirty="0"/>
              <a:t>Unmedicated </a:t>
            </a:r>
          </a:p>
          <a:p>
            <a:r>
              <a:rPr lang="en-US" dirty="0"/>
              <a:t>Systemic Opioids</a:t>
            </a:r>
          </a:p>
          <a:p>
            <a:r>
              <a:rPr lang="en-US" dirty="0"/>
              <a:t>Regional blockade</a:t>
            </a:r>
          </a:p>
          <a:p>
            <a:r>
              <a:rPr lang="en-US" dirty="0"/>
              <a:t>Nitrous Oxide</a:t>
            </a:r>
          </a:p>
          <a:p>
            <a:r>
              <a:rPr lang="en-US" dirty="0"/>
              <a:t>Neuraxial blockade</a:t>
            </a:r>
          </a:p>
          <a:p>
            <a:pPr lvl="1"/>
            <a:endParaRPr lang="en-US" dirty="0"/>
          </a:p>
        </p:txBody>
      </p:sp>
      <p:pic>
        <p:nvPicPr>
          <p:cNvPr id="5" name="Picture 4">
            <a:extLst>
              <a:ext uri="{FF2B5EF4-FFF2-40B4-BE49-F238E27FC236}">
                <a16:creationId xmlns:a16="http://schemas.microsoft.com/office/drawing/2014/main" id="{B63D0F45-5475-0342-A5F8-E0F984CF4629}"/>
              </a:ext>
            </a:extLst>
          </p:cNvPr>
          <p:cNvPicPr>
            <a:picLocks noChangeAspect="1"/>
          </p:cNvPicPr>
          <p:nvPr/>
        </p:nvPicPr>
        <p:blipFill>
          <a:blip r:embed="rId2"/>
          <a:stretch>
            <a:fillRect/>
          </a:stretch>
        </p:blipFill>
        <p:spPr>
          <a:xfrm>
            <a:off x="5973925" y="1546167"/>
            <a:ext cx="5179029" cy="4582023"/>
          </a:xfrm>
          <a:prstGeom prst="rect">
            <a:avLst/>
          </a:prstGeom>
        </p:spPr>
      </p:pic>
      <p:sp>
        <p:nvSpPr>
          <p:cNvPr id="7" name="Rectangle 6">
            <a:extLst>
              <a:ext uri="{FF2B5EF4-FFF2-40B4-BE49-F238E27FC236}">
                <a16:creationId xmlns:a16="http://schemas.microsoft.com/office/drawing/2014/main" id="{0DAEEC02-66FB-294E-85E9-E1D1906847B4}"/>
              </a:ext>
            </a:extLst>
          </p:cNvPr>
          <p:cNvSpPr/>
          <p:nvPr/>
        </p:nvSpPr>
        <p:spPr>
          <a:xfrm>
            <a:off x="5270270" y="6488668"/>
            <a:ext cx="7154486" cy="369332"/>
          </a:xfrm>
          <a:prstGeom prst="rect">
            <a:avLst/>
          </a:prstGeom>
        </p:spPr>
        <p:txBody>
          <a:bodyPr wrap="square">
            <a:spAutoFit/>
          </a:bodyPr>
          <a:lstStyle/>
          <a:p>
            <a:r>
              <a:rPr lang="en-US" dirty="0"/>
              <a:t>Image: https://</a:t>
            </a:r>
            <a:r>
              <a:rPr lang="en-US" dirty="0" err="1"/>
              <a:t>www.nytimes.com</a:t>
            </a:r>
            <a:r>
              <a:rPr lang="en-US" dirty="0"/>
              <a:t>/article/medicated-birth-</a:t>
            </a:r>
            <a:r>
              <a:rPr lang="en-US" dirty="0" err="1"/>
              <a:t>epidural.html</a:t>
            </a:r>
            <a:endParaRPr lang="en-US" dirty="0"/>
          </a:p>
        </p:txBody>
      </p:sp>
    </p:spTree>
    <p:extLst>
      <p:ext uri="{BB962C8B-B14F-4D97-AF65-F5344CB8AC3E}">
        <p14:creationId xmlns:p14="http://schemas.microsoft.com/office/powerpoint/2010/main" val="6990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2E9A-02E7-5247-9429-9DF3BEFE7E17}"/>
              </a:ext>
            </a:extLst>
          </p:cNvPr>
          <p:cNvSpPr>
            <a:spLocks noGrp="1"/>
          </p:cNvSpPr>
          <p:nvPr>
            <p:ph type="title"/>
          </p:nvPr>
        </p:nvSpPr>
        <p:spPr>
          <a:xfrm>
            <a:off x="1603309" y="741523"/>
            <a:ext cx="10515600" cy="1325563"/>
          </a:xfrm>
        </p:spPr>
        <p:txBody>
          <a:bodyPr/>
          <a:lstStyle/>
          <a:p>
            <a:r>
              <a:rPr lang="en-US" dirty="0"/>
              <a:t>Neuraxial Analgesia</a:t>
            </a:r>
          </a:p>
        </p:txBody>
      </p:sp>
      <p:sp>
        <p:nvSpPr>
          <p:cNvPr id="3" name="Content Placeholder 2">
            <a:extLst>
              <a:ext uri="{FF2B5EF4-FFF2-40B4-BE49-F238E27FC236}">
                <a16:creationId xmlns:a16="http://schemas.microsoft.com/office/drawing/2014/main" id="{9D7D23D8-06ED-CC41-868A-8D79BA8824E7}"/>
              </a:ext>
            </a:extLst>
          </p:cNvPr>
          <p:cNvSpPr>
            <a:spLocks noGrp="1"/>
          </p:cNvSpPr>
          <p:nvPr>
            <p:ph idx="1"/>
          </p:nvPr>
        </p:nvSpPr>
        <p:spPr>
          <a:xfrm>
            <a:off x="408996" y="2471222"/>
            <a:ext cx="10515600" cy="4351338"/>
          </a:xfrm>
        </p:spPr>
        <p:txBody>
          <a:bodyPr>
            <a:normAutofit lnSpcReduction="10000"/>
          </a:bodyPr>
          <a:lstStyle/>
          <a:p>
            <a:r>
              <a:rPr lang="en-US" dirty="0"/>
              <a:t>Most effective option for labor analgesia</a:t>
            </a:r>
          </a:p>
          <a:p>
            <a:r>
              <a:rPr lang="en-US" dirty="0"/>
              <a:t>A large systematic review (n= 15,752) concluded that epidural timing should be based on parturient request because obstetric and fetal outcomes are similar regardless of early vs. late initiation</a:t>
            </a:r>
          </a:p>
          <a:p>
            <a:r>
              <a:rPr lang="en-US" dirty="0"/>
              <a:t>Ultrasound is associated with reduced incidence of technical failure and traumatic insertion, improved accuracy for interspace selection, and/or proper needle selection in morbidly obese patients</a:t>
            </a:r>
          </a:p>
          <a:p>
            <a:r>
              <a:rPr lang="en-US" dirty="0"/>
              <a:t>No increased risk of CD</a:t>
            </a:r>
          </a:p>
          <a:p>
            <a:r>
              <a:rPr lang="en-US" dirty="0"/>
              <a:t>Increased duration of 2</a:t>
            </a:r>
            <a:r>
              <a:rPr lang="en-US" baseline="30000" dirty="0"/>
              <a:t>nd</a:t>
            </a:r>
            <a:r>
              <a:rPr lang="en-US" dirty="0"/>
              <a:t> stage of labor and increased risk of assisted delivery (vacuum/forceps)</a:t>
            </a:r>
          </a:p>
        </p:txBody>
      </p:sp>
      <p:pic>
        <p:nvPicPr>
          <p:cNvPr id="4" name="Picture 3">
            <a:extLst>
              <a:ext uri="{FF2B5EF4-FFF2-40B4-BE49-F238E27FC236}">
                <a16:creationId xmlns:a16="http://schemas.microsoft.com/office/drawing/2014/main" id="{9395153D-1369-DB4B-BC33-9435CAD8EDC1}"/>
              </a:ext>
            </a:extLst>
          </p:cNvPr>
          <p:cNvPicPr>
            <a:picLocks noChangeAspect="1"/>
          </p:cNvPicPr>
          <p:nvPr/>
        </p:nvPicPr>
        <p:blipFill>
          <a:blip r:embed="rId2"/>
          <a:stretch>
            <a:fillRect/>
          </a:stretch>
        </p:blipFill>
        <p:spPr>
          <a:xfrm>
            <a:off x="7484188" y="223934"/>
            <a:ext cx="4292082" cy="2575249"/>
          </a:xfrm>
          <a:prstGeom prst="rect">
            <a:avLst/>
          </a:prstGeom>
        </p:spPr>
      </p:pic>
    </p:spTree>
    <p:extLst>
      <p:ext uri="{BB962C8B-B14F-4D97-AF65-F5344CB8AC3E}">
        <p14:creationId xmlns:p14="http://schemas.microsoft.com/office/powerpoint/2010/main" val="222013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041A-3EA1-6149-8405-256594F9F4FE}"/>
              </a:ext>
            </a:extLst>
          </p:cNvPr>
          <p:cNvSpPr>
            <a:spLocks noGrp="1"/>
          </p:cNvSpPr>
          <p:nvPr>
            <p:ph type="title"/>
          </p:nvPr>
        </p:nvSpPr>
        <p:spPr>
          <a:xfrm>
            <a:off x="2231136" y="180922"/>
            <a:ext cx="7729728" cy="1188720"/>
          </a:xfrm>
        </p:spPr>
        <p:txBody>
          <a:bodyPr>
            <a:normAutofit/>
          </a:bodyPr>
          <a:lstStyle/>
          <a:p>
            <a:pPr algn="ctr"/>
            <a:r>
              <a:rPr lang="en-US" dirty="0"/>
              <a:t>Epidural Techniques</a:t>
            </a:r>
          </a:p>
        </p:txBody>
      </p:sp>
      <p:graphicFrame>
        <p:nvGraphicFramePr>
          <p:cNvPr id="4" name="Content Placeholder 3">
            <a:extLst>
              <a:ext uri="{FF2B5EF4-FFF2-40B4-BE49-F238E27FC236}">
                <a16:creationId xmlns:a16="http://schemas.microsoft.com/office/drawing/2014/main" id="{AB0CCC6D-B7C0-2848-9A53-420CA33D5A13}"/>
              </a:ext>
            </a:extLst>
          </p:cNvPr>
          <p:cNvGraphicFramePr>
            <a:graphicFrameLocks noGrp="1"/>
          </p:cNvGraphicFramePr>
          <p:nvPr>
            <p:ph idx="1"/>
            <p:extLst>
              <p:ext uri="{D42A27DB-BD31-4B8C-83A1-F6EECF244321}">
                <p14:modId xmlns:p14="http://schemas.microsoft.com/office/powerpoint/2010/main" val="1919620662"/>
              </p:ext>
            </p:extLst>
          </p:nvPr>
        </p:nvGraphicFramePr>
        <p:xfrm>
          <a:off x="1287624" y="1688363"/>
          <a:ext cx="9983755" cy="4754880"/>
        </p:xfrm>
        <a:graphic>
          <a:graphicData uri="http://schemas.openxmlformats.org/drawingml/2006/table">
            <a:tbl>
              <a:tblPr firstRow="1" bandRow="1">
                <a:tableStyleId>{5C22544A-7EE6-4342-B048-85BDC9FD1C3A}</a:tableStyleId>
              </a:tblPr>
              <a:tblGrid>
                <a:gridCol w="1978090">
                  <a:extLst>
                    <a:ext uri="{9D8B030D-6E8A-4147-A177-3AD203B41FA5}">
                      <a16:colId xmlns:a16="http://schemas.microsoft.com/office/drawing/2014/main" val="1756557091"/>
                    </a:ext>
                  </a:extLst>
                </a:gridCol>
                <a:gridCol w="2276670">
                  <a:extLst>
                    <a:ext uri="{9D8B030D-6E8A-4147-A177-3AD203B41FA5}">
                      <a16:colId xmlns:a16="http://schemas.microsoft.com/office/drawing/2014/main" val="1436636989"/>
                    </a:ext>
                  </a:extLst>
                </a:gridCol>
                <a:gridCol w="2771309">
                  <a:extLst>
                    <a:ext uri="{9D8B030D-6E8A-4147-A177-3AD203B41FA5}">
                      <a16:colId xmlns:a16="http://schemas.microsoft.com/office/drawing/2014/main" val="2777130994"/>
                    </a:ext>
                  </a:extLst>
                </a:gridCol>
                <a:gridCol w="2957686">
                  <a:extLst>
                    <a:ext uri="{9D8B030D-6E8A-4147-A177-3AD203B41FA5}">
                      <a16:colId xmlns:a16="http://schemas.microsoft.com/office/drawing/2014/main" val="3234551486"/>
                    </a:ext>
                  </a:extLst>
                </a:gridCol>
              </a:tblGrid>
              <a:tr h="370840">
                <a:tc>
                  <a:txBody>
                    <a:bodyPr/>
                    <a:lstStyle/>
                    <a:p>
                      <a:pPr algn="l"/>
                      <a:endParaRPr lang="en-US" dirty="0"/>
                    </a:p>
                  </a:txBody>
                  <a:tcPr marL="67227" marR="67227"/>
                </a:tc>
                <a:tc>
                  <a:txBody>
                    <a:bodyPr/>
                    <a:lstStyle/>
                    <a:p>
                      <a:pPr algn="l"/>
                      <a:r>
                        <a:rPr lang="en-US" dirty="0"/>
                        <a:t>Epidural</a:t>
                      </a:r>
                    </a:p>
                    <a:p>
                      <a:pPr algn="l"/>
                      <a:endParaRPr lang="en-US" dirty="0"/>
                    </a:p>
                  </a:txBody>
                  <a:tcPr marL="67227" marR="67227"/>
                </a:tc>
                <a:tc>
                  <a:txBody>
                    <a:bodyPr/>
                    <a:lstStyle/>
                    <a:p>
                      <a:pPr algn="l"/>
                      <a:r>
                        <a:rPr lang="en-US" dirty="0"/>
                        <a:t>Dural Puncture Epidural</a:t>
                      </a:r>
                    </a:p>
                  </a:txBody>
                  <a:tcPr marL="67227" marR="67227"/>
                </a:tc>
                <a:tc>
                  <a:txBody>
                    <a:bodyPr/>
                    <a:lstStyle/>
                    <a:p>
                      <a:pPr algn="l"/>
                      <a:r>
                        <a:rPr lang="en-US" dirty="0"/>
                        <a:t>Combined Spinal Epidural</a:t>
                      </a:r>
                    </a:p>
                  </a:txBody>
                  <a:tcPr marL="67227" marR="67227"/>
                </a:tc>
                <a:extLst>
                  <a:ext uri="{0D108BD9-81ED-4DB2-BD59-A6C34878D82A}">
                    <a16:rowId xmlns:a16="http://schemas.microsoft.com/office/drawing/2014/main" val="1481701185"/>
                  </a:ext>
                </a:extLst>
              </a:tr>
              <a:tr h="370840">
                <a:tc>
                  <a:txBody>
                    <a:bodyPr/>
                    <a:lstStyle/>
                    <a:p>
                      <a:r>
                        <a:rPr lang="en-US" dirty="0"/>
                        <a:t>Speed of onset</a:t>
                      </a:r>
                    </a:p>
                    <a:p>
                      <a:endParaRPr lang="en-US" dirty="0"/>
                    </a:p>
                  </a:txBody>
                  <a:tcPr marL="67227" marR="67227"/>
                </a:tc>
                <a:tc>
                  <a:txBody>
                    <a:bodyPr/>
                    <a:lstStyle/>
                    <a:p>
                      <a:r>
                        <a:rPr lang="en-US" dirty="0"/>
                        <a:t>Slowest (18min)</a:t>
                      </a:r>
                    </a:p>
                  </a:txBody>
                  <a:tcPr marL="67227" marR="67227"/>
                </a:tc>
                <a:tc>
                  <a:txBody>
                    <a:bodyPr/>
                    <a:lstStyle/>
                    <a:p>
                      <a:r>
                        <a:rPr lang="en-US" dirty="0"/>
                        <a:t>Middle (11min)</a:t>
                      </a:r>
                    </a:p>
                  </a:txBody>
                  <a:tcPr marL="67227" marR="67227"/>
                </a:tc>
                <a:tc>
                  <a:txBody>
                    <a:bodyPr/>
                    <a:lstStyle/>
                    <a:p>
                      <a:r>
                        <a:rPr lang="en-US" dirty="0"/>
                        <a:t>Fastest (2min)</a:t>
                      </a:r>
                    </a:p>
                  </a:txBody>
                  <a:tcPr marL="67227" marR="67227"/>
                </a:tc>
                <a:extLst>
                  <a:ext uri="{0D108BD9-81ED-4DB2-BD59-A6C34878D82A}">
                    <a16:rowId xmlns:a16="http://schemas.microsoft.com/office/drawing/2014/main" val="1382873915"/>
                  </a:ext>
                </a:extLst>
              </a:tr>
              <a:tr h="370840">
                <a:tc>
                  <a:txBody>
                    <a:bodyPr/>
                    <a:lstStyle/>
                    <a:p>
                      <a:r>
                        <a:rPr lang="en-US" dirty="0"/>
                        <a:t>Laterality</a:t>
                      </a:r>
                    </a:p>
                    <a:p>
                      <a:endParaRPr lang="en-US" dirty="0"/>
                    </a:p>
                  </a:txBody>
                  <a:tcPr marL="67227" marR="67227"/>
                </a:tc>
                <a:tc>
                  <a:txBody>
                    <a:bodyPr/>
                    <a:lstStyle/>
                    <a:p>
                      <a:r>
                        <a:rPr lang="en-US" dirty="0"/>
                        <a:t>Increased incidence</a:t>
                      </a:r>
                    </a:p>
                  </a:txBody>
                  <a:tcPr marL="67227" marR="67227"/>
                </a:tc>
                <a:tc>
                  <a:txBody>
                    <a:bodyPr/>
                    <a:lstStyle/>
                    <a:p>
                      <a:r>
                        <a:rPr lang="en-US" dirty="0"/>
                        <a:t>Decreased </a:t>
                      </a:r>
                    </a:p>
                  </a:txBody>
                  <a:tcPr marL="67227" marR="67227"/>
                </a:tc>
                <a:tc>
                  <a:txBody>
                    <a:bodyPr/>
                    <a:lstStyle/>
                    <a:p>
                      <a:r>
                        <a:rPr lang="en-US" dirty="0"/>
                        <a:t>Decreased</a:t>
                      </a:r>
                    </a:p>
                  </a:txBody>
                  <a:tcPr marL="67227" marR="67227"/>
                </a:tc>
                <a:extLst>
                  <a:ext uri="{0D108BD9-81ED-4DB2-BD59-A6C34878D82A}">
                    <a16:rowId xmlns:a16="http://schemas.microsoft.com/office/drawing/2014/main" val="2503567078"/>
                  </a:ext>
                </a:extLst>
              </a:tr>
              <a:tr h="370840">
                <a:tc>
                  <a:txBody>
                    <a:bodyPr/>
                    <a:lstStyle/>
                    <a:p>
                      <a:r>
                        <a:rPr lang="en-US" dirty="0"/>
                        <a:t>Sacral Spread</a:t>
                      </a:r>
                    </a:p>
                    <a:p>
                      <a:endParaRPr lang="en-US" dirty="0"/>
                    </a:p>
                  </a:txBody>
                  <a:tcPr marL="67227" marR="67227"/>
                </a:tc>
                <a:tc>
                  <a:txBody>
                    <a:bodyPr/>
                    <a:lstStyle/>
                    <a:p>
                      <a:r>
                        <a:rPr lang="en-US" dirty="0"/>
                        <a:t>Least of 3 techniques</a:t>
                      </a:r>
                    </a:p>
                  </a:txBody>
                  <a:tcPr marL="67227" marR="67227"/>
                </a:tc>
                <a:tc>
                  <a:txBody>
                    <a:bodyPr/>
                    <a:lstStyle/>
                    <a:p>
                      <a:r>
                        <a:rPr lang="en-US" dirty="0"/>
                        <a:t>Improved over CLE</a:t>
                      </a:r>
                    </a:p>
                  </a:txBody>
                  <a:tcPr marL="67227" marR="67227"/>
                </a:tc>
                <a:tc>
                  <a:txBody>
                    <a:bodyPr/>
                    <a:lstStyle/>
                    <a:p>
                      <a:r>
                        <a:rPr lang="en-US" dirty="0"/>
                        <a:t>Improved over CLE</a:t>
                      </a:r>
                    </a:p>
                  </a:txBody>
                  <a:tcPr marL="67227" marR="67227"/>
                </a:tc>
                <a:extLst>
                  <a:ext uri="{0D108BD9-81ED-4DB2-BD59-A6C34878D82A}">
                    <a16:rowId xmlns:a16="http://schemas.microsoft.com/office/drawing/2014/main" val="1014178642"/>
                  </a:ext>
                </a:extLst>
              </a:tr>
              <a:tr h="370840">
                <a:tc>
                  <a:txBody>
                    <a:bodyPr/>
                    <a:lstStyle/>
                    <a:p>
                      <a:r>
                        <a:rPr lang="en-US" dirty="0"/>
                        <a:t>MD intervention</a:t>
                      </a:r>
                    </a:p>
                    <a:p>
                      <a:endParaRPr lang="en-US" dirty="0"/>
                    </a:p>
                  </a:txBody>
                  <a:tcPr marL="67227" marR="67227"/>
                </a:tc>
                <a:tc>
                  <a:txBody>
                    <a:bodyPr/>
                    <a:lstStyle/>
                    <a:p>
                      <a:r>
                        <a:rPr lang="en-US" dirty="0"/>
                        <a:t>Greatest of 3</a:t>
                      </a:r>
                    </a:p>
                  </a:txBody>
                  <a:tcPr marL="67227" marR="67227"/>
                </a:tc>
                <a:tc>
                  <a:txBody>
                    <a:bodyPr/>
                    <a:lstStyle/>
                    <a:p>
                      <a:r>
                        <a:rPr lang="en-US" dirty="0"/>
                        <a:t>Decreased over CSE</a:t>
                      </a:r>
                    </a:p>
                  </a:txBody>
                  <a:tcPr marL="67227" marR="67227"/>
                </a:tc>
                <a:tc>
                  <a:txBody>
                    <a:bodyPr/>
                    <a:lstStyle/>
                    <a:p>
                      <a:r>
                        <a:rPr lang="en-US" dirty="0"/>
                        <a:t>Middle</a:t>
                      </a:r>
                    </a:p>
                  </a:txBody>
                  <a:tcPr marL="67227" marR="67227"/>
                </a:tc>
                <a:extLst>
                  <a:ext uri="{0D108BD9-81ED-4DB2-BD59-A6C34878D82A}">
                    <a16:rowId xmlns:a16="http://schemas.microsoft.com/office/drawing/2014/main" val="3329494347"/>
                  </a:ext>
                </a:extLst>
              </a:tr>
              <a:tr h="370840">
                <a:tc>
                  <a:txBody>
                    <a:bodyPr/>
                    <a:lstStyle/>
                    <a:p>
                      <a:r>
                        <a:rPr lang="en-US" dirty="0"/>
                        <a:t>Catheter failure</a:t>
                      </a:r>
                    </a:p>
                    <a:p>
                      <a:endParaRPr lang="en-US" dirty="0"/>
                    </a:p>
                  </a:txBody>
                  <a:tcPr marL="67227" marR="67227"/>
                </a:tc>
                <a:tc>
                  <a:txBody>
                    <a:bodyPr/>
                    <a:lstStyle/>
                    <a:p>
                      <a:r>
                        <a:rPr lang="en-US" dirty="0"/>
                        <a:t>Greatest incidence</a:t>
                      </a:r>
                    </a:p>
                  </a:txBody>
                  <a:tcPr marL="67227" marR="67227"/>
                </a:tc>
                <a:tc>
                  <a:txBody>
                    <a:bodyPr/>
                    <a:lstStyle/>
                    <a:p>
                      <a:r>
                        <a:rPr lang="en-US" dirty="0"/>
                        <a:t>Decreased over CLE</a:t>
                      </a:r>
                    </a:p>
                  </a:txBody>
                  <a:tcPr marL="67227" marR="67227"/>
                </a:tc>
                <a:tc>
                  <a:txBody>
                    <a:bodyPr/>
                    <a:lstStyle/>
                    <a:p>
                      <a:r>
                        <a:rPr lang="en-US" dirty="0"/>
                        <a:t>Decreased over CLE</a:t>
                      </a:r>
                    </a:p>
                  </a:txBody>
                  <a:tcPr marL="67227" marR="67227"/>
                </a:tc>
                <a:extLst>
                  <a:ext uri="{0D108BD9-81ED-4DB2-BD59-A6C34878D82A}">
                    <a16:rowId xmlns:a16="http://schemas.microsoft.com/office/drawing/2014/main" val="507108321"/>
                  </a:ext>
                </a:extLst>
              </a:tr>
              <a:tr h="370840">
                <a:tc>
                  <a:txBody>
                    <a:bodyPr/>
                    <a:lstStyle/>
                    <a:p>
                      <a:endParaRPr lang="en-US" dirty="0"/>
                    </a:p>
                  </a:txBody>
                  <a:tcPr marL="67227" marR="67227"/>
                </a:tc>
                <a:tc>
                  <a:txBody>
                    <a:bodyPr/>
                    <a:lstStyle/>
                    <a:p>
                      <a:endParaRPr lang="en-US" dirty="0"/>
                    </a:p>
                  </a:txBody>
                  <a:tcPr marL="67227" marR="67227"/>
                </a:tc>
                <a:tc>
                  <a:txBody>
                    <a:bodyPr/>
                    <a:lstStyle/>
                    <a:p>
                      <a:r>
                        <a:rPr lang="en-US" dirty="0"/>
                        <a:t>Decreased pruritis, hypotension, uterine hypertonus than CSE</a:t>
                      </a:r>
                    </a:p>
                  </a:txBody>
                  <a:tcPr marL="67227" marR="67227"/>
                </a:tc>
                <a:tc>
                  <a:txBody>
                    <a:bodyPr/>
                    <a:lstStyle/>
                    <a:p>
                      <a:r>
                        <a:rPr lang="en-US" dirty="0"/>
                        <a:t>Increased FHR changes</a:t>
                      </a:r>
                    </a:p>
                  </a:txBody>
                  <a:tcPr marL="67227" marR="67227"/>
                </a:tc>
                <a:extLst>
                  <a:ext uri="{0D108BD9-81ED-4DB2-BD59-A6C34878D82A}">
                    <a16:rowId xmlns:a16="http://schemas.microsoft.com/office/drawing/2014/main" val="2311343503"/>
                  </a:ext>
                </a:extLst>
              </a:tr>
            </a:tbl>
          </a:graphicData>
        </a:graphic>
      </p:graphicFrame>
    </p:spTree>
    <p:extLst>
      <p:ext uri="{BB962C8B-B14F-4D97-AF65-F5344CB8AC3E}">
        <p14:creationId xmlns:p14="http://schemas.microsoft.com/office/powerpoint/2010/main" val="94338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C4EF-B7AD-BF4C-A7A9-358C811873C2}"/>
              </a:ext>
            </a:extLst>
          </p:cNvPr>
          <p:cNvSpPr>
            <a:spLocks noGrp="1"/>
          </p:cNvSpPr>
          <p:nvPr>
            <p:ph type="title"/>
          </p:nvPr>
        </p:nvSpPr>
        <p:spPr>
          <a:xfrm>
            <a:off x="334348" y="365125"/>
            <a:ext cx="10515600" cy="1325563"/>
          </a:xfrm>
        </p:spPr>
        <p:txBody>
          <a:bodyPr/>
          <a:lstStyle/>
          <a:p>
            <a:r>
              <a:rPr lang="en-US" dirty="0"/>
              <a:t>Maintenance of neuraxial analgesia</a:t>
            </a:r>
          </a:p>
        </p:txBody>
      </p:sp>
      <p:sp>
        <p:nvSpPr>
          <p:cNvPr id="3" name="Content Placeholder 2">
            <a:extLst>
              <a:ext uri="{FF2B5EF4-FFF2-40B4-BE49-F238E27FC236}">
                <a16:creationId xmlns:a16="http://schemas.microsoft.com/office/drawing/2014/main" id="{314FF9B1-EB17-414F-8FE0-AF0171615848}"/>
              </a:ext>
            </a:extLst>
          </p:cNvPr>
          <p:cNvSpPr>
            <a:spLocks noGrp="1"/>
          </p:cNvSpPr>
          <p:nvPr>
            <p:ph idx="1"/>
          </p:nvPr>
        </p:nvSpPr>
        <p:spPr>
          <a:xfrm>
            <a:off x="726234" y="1974913"/>
            <a:ext cx="10515600" cy="4351338"/>
          </a:xfrm>
        </p:spPr>
        <p:txBody>
          <a:bodyPr>
            <a:normAutofit fontScale="92500" lnSpcReduction="10000"/>
          </a:bodyPr>
          <a:lstStyle/>
          <a:p>
            <a:r>
              <a:rPr lang="en-US" dirty="0"/>
              <a:t>How to run?</a:t>
            </a:r>
          </a:p>
          <a:p>
            <a:pPr lvl="1"/>
            <a:r>
              <a:rPr lang="en-US" dirty="0"/>
              <a:t>Continuous epidural infusion</a:t>
            </a:r>
          </a:p>
          <a:p>
            <a:pPr lvl="1"/>
            <a:r>
              <a:rPr lang="en-US" dirty="0"/>
              <a:t>Patient-controlled epidural analgesia</a:t>
            </a:r>
          </a:p>
          <a:p>
            <a:pPr lvl="1"/>
            <a:r>
              <a:rPr lang="en-US" dirty="0"/>
              <a:t>Programmed intermittent epidural boluses</a:t>
            </a:r>
          </a:p>
          <a:p>
            <a:pPr marL="457200" lvl="1" indent="0">
              <a:buNone/>
            </a:pPr>
            <a:endParaRPr lang="en-US" dirty="0"/>
          </a:p>
          <a:p>
            <a:r>
              <a:rPr lang="en-US" dirty="0"/>
              <a:t>What to run?</a:t>
            </a:r>
          </a:p>
          <a:p>
            <a:pPr lvl="1"/>
            <a:r>
              <a:rPr lang="en-US" dirty="0"/>
              <a:t>Current trend is to use more dilute local anesthetic solutions </a:t>
            </a:r>
          </a:p>
          <a:p>
            <a:pPr lvl="2"/>
            <a:r>
              <a:rPr lang="en-US" dirty="0"/>
              <a:t>Meta-analysis data comparing low concentration labor epidurals (i.e. &lt;0.1% bupivacaine or equivalent potency of ropivacaine) to those of higher concentrations (i.e. &gt; 0.1% bupivacaine) found less assisted vaginal delivery rates, shorter duration of labor, better maternal motor function and greater ambulation, without differences in the labor analgesia provided</a:t>
            </a:r>
          </a:p>
          <a:p>
            <a:pPr lvl="1"/>
            <a:r>
              <a:rPr lang="en-US" dirty="0"/>
              <a:t>Addition of a lipophilic opioid helps the dilute local anesthetic </a:t>
            </a:r>
          </a:p>
          <a:p>
            <a:pPr lvl="2"/>
            <a:r>
              <a:rPr lang="en-US" dirty="0"/>
              <a:t>Either fentanyl 2-3 mcg/mL or sufentanil 0.2-0.4 mcg/mL</a:t>
            </a:r>
          </a:p>
        </p:txBody>
      </p:sp>
      <p:pic>
        <p:nvPicPr>
          <p:cNvPr id="5" name="Picture 4">
            <a:extLst>
              <a:ext uri="{FF2B5EF4-FFF2-40B4-BE49-F238E27FC236}">
                <a16:creationId xmlns:a16="http://schemas.microsoft.com/office/drawing/2014/main" id="{BF392B0E-6A78-474E-8C71-6AD5E83D8958}"/>
              </a:ext>
            </a:extLst>
          </p:cNvPr>
          <p:cNvPicPr>
            <a:picLocks noChangeAspect="1"/>
          </p:cNvPicPr>
          <p:nvPr/>
        </p:nvPicPr>
        <p:blipFill>
          <a:blip r:embed="rId3"/>
          <a:stretch>
            <a:fillRect/>
          </a:stretch>
        </p:blipFill>
        <p:spPr>
          <a:xfrm>
            <a:off x="8547455" y="1027906"/>
            <a:ext cx="3644545" cy="2909612"/>
          </a:xfrm>
          <a:prstGeom prst="rect">
            <a:avLst/>
          </a:prstGeom>
        </p:spPr>
      </p:pic>
    </p:spTree>
    <p:extLst>
      <p:ext uri="{BB962C8B-B14F-4D97-AF65-F5344CB8AC3E}">
        <p14:creationId xmlns:p14="http://schemas.microsoft.com/office/powerpoint/2010/main" val="37099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81CE-8EAD-C64F-B844-80898306675F}"/>
              </a:ext>
            </a:extLst>
          </p:cNvPr>
          <p:cNvSpPr>
            <a:spLocks noGrp="1"/>
          </p:cNvSpPr>
          <p:nvPr>
            <p:ph type="title"/>
          </p:nvPr>
        </p:nvSpPr>
        <p:spPr>
          <a:xfrm>
            <a:off x="838200" y="-50507"/>
            <a:ext cx="10515600" cy="1325563"/>
          </a:xfrm>
        </p:spPr>
        <p:txBody>
          <a:bodyPr/>
          <a:lstStyle/>
          <a:p>
            <a:r>
              <a:rPr lang="en-US" dirty="0"/>
              <a:t>Systemic Opioids</a:t>
            </a:r>
          </a:p>
        </p:txBody>
      </p:sp>
      <p:sp>
        <p:nvSpPr>
          <p:cNvPr id="3" name="Content Placeholder 2">
            <a:extLst>
              <a:ext uri="{FF2B5EF4-FFF2-40B4-BE49-F238E27FC236}">
                <a16:creationId xmlns:a16="http://schemas.microsoft.com/office/drawing/2014/main" id="{60C54ABD-10AF-C74F-A08A-F6923A291DF2}"/>
              </a:ext>
            </a:extLst>
          </p:cNvPr>
          <p:cNvSpPr>
            <a:spLocks noGrp="1"/>
          </p:cNvSpPr>
          <p:nvPr>
            <p:ph idx="1"/>
          </p:nvPr>
        </p:nvSpPr>
        <p:spPr>
          <a:xfrm>
            <a:off x="469672" y="1296382"/>
            <a:ext cx="10515600" cy="4593836"/>
          </a:xfrm>
        </p:spPr>
        <p:txBody>
          <a:bodyPr>
            <a:normAutofit fontScale="92500" lnSpcReduction="10000"/>
          </a:bodyPr>
          <a:lstStyle/>
          <a:p>
            <a:r>
              <a:rPr lang="en-US" dirty="0"/>
              <a:t>Incomplete labor analgesia </a:t>
            </a:r>
          </a:p>
          <a:p>
            <a:r>
              <a:rPr lang="en-US" dirty="0"/>
              <a:t>Maternal side effects such as pruritis, constipation, nausea/vomiting, respiratory depression,</a:t>
            </a:r>
          </a:p>
          <a:p>
            <a:r>
              <a:rPr lang="en-US" dirty="0"/>
              <a:t>Fetal/neonatal adverse effects such as decreased fetal heart rate variability, respiratory depression, impaired early breastfeeding and neurobehavioral changes</a:t>
            </a:r>
          </a:p>
          <a:p>
            <a:r>
              <a:rPr lang="en-US" dirty="0"/>
              <a:t>Fentanyl vs remifentanil PCA</a:t>
            </a:r>
          </a:p>
          <a:p>
            <a:pPr lvl="1"/>
            <a:r>
              <a:rPr lang="en-US" dirty="0"/>
              <a:t>Fentanyl 15-50 mcg every 3 to 6 minutes with a 4-hour limit of 1-1.5 mg. </a:t>
            </a:r>
          </a:p>
          <a:p>
            <a:pPr lvl="1"/>
            <a:r>
              <a:rPr lang="en-US" dirty="0"/>
              <a:t>Remifentanil 0.25 mcg/kg every 2 minutes with a 4-hour limit of 3 mg, may consider a basal rate of 0.025-0.05 mcg/kg/min</a:t>
            </a:r>
          </a:p>
          <a:p>
            <a:pPr lvl="1"/>
            <a:r>
              <a:rPr lang="en-US" dirty="0"/>
              <a:t>Fentanyl higher need for neonatal resuscitation </a:t>
            </a:r>
          </a:p>
          <a:p>
            <a:pPr lvl="1"/>
            <a:r>
              <a:rPr lang="en-US" dirty="0"/>
              <a:t>Remifentanil more maternal respiratory events, 1:1 nursing</a:t>
            </a:r>
          </a:p>
        </p:txBody>
      </p:sp>
    </p:spTree>
    <p:extLst>
      <p:ext uri="{BB962C8B-B14F-4D97-AF65-F5344CB8AC3E}">
        <p14:creationId xmlns:p14="http://schemas.microsoft.com/office/powerpoint/2010/main" val="3368861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25748</TotalTime>
  <Words>5367</Words>
  <Application>Microsoft Macintosh PowerPoint</Application>
  <PresentationFormat>Widescreen</PresentationFormat>
  <Paragraphs>322</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Peripartum Pain Management: An Important and Impactful Practice</vt:lpstr>
      <vt:lpstr>Disclosures</vt:lpstr>
      <vt:lpstr>Goals and Objectives</vt:lpstr>
      <vt:lpstr>Labor Pain</vt:lpstr>
      <vt:lpstr>Labor Analgesia Options</vt:lpstr>
      <vt:lpstr>Neuraxial Analgesia</vt:lpstr>
      <vt:lpstr>Epidural Techniques</vt:lpstr>
      <vt:lpstr>Maintenance of neuraxial analgesia</vt:lpstr>
      <vt:lpstr>Systemic Opioids</vt:lpstr>
      <vt:lpstr>Nitrous Oxide</vt:lpstr>
      <vt:lpstr>Cesarean Delivery</vt:lpstr>
      <vt:lpstr>PowerPoint Presentation</vt:lpstr>
      <vt:lpstr>When I could speak about anything: Why THIS Topic?</vt:lpstr>
      <vt:lpstr>Birth Plans</vt:lpstr>
      <vt:lpstr>Chronic Pain </vt:lpstr>
      <vt:lpstr>PowerPoint Presentation</vt:lpstr>
      <vt:lpstr>Postpartum Depression</vt:lpstr>
      <vt:lpstr>PowerPoint Presentation</vt:lpstr>
      <vt:lpstr>Future Directions</vt:lpstr>
      <vt:lpstr>Summary</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Martin</dc:creator>
  <cp:lastModifiedBy>Erin Martin</cp:lastModifiedBy>
  <cp:revision>75</cp:revision>
  <dcterms:created xsi:type="dcterms:W3CDTF">2022-11-29T04:22:28Z</dcterms:created>
  <dcterms:modified xsi:type="dcterms:W3CDTF">2023-08-09T15:26:42Z</dcterms:modified>
</cp:coreProperties>
</file>